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8" r:id="rId2"/>
    <p:sldMasterId id="2147483710" r:id="rId3"/>
    <p:sldMasterId id="2147483758" r:id="rId4"/>
    <p:sldMasterId id="2147483770" r:id="rId5"/>
    <p:sldMasterId id="2147483722" r:id="rId6"/>
    <p:sldMasterId id="2147483734" r:id="rId7"/>
    <p:sldMasterId id="2147483746" r:id="rId8"/>
    <p:sldMasterId id="2147483782" r:id="rId9"/>
    <p:sldMasterId id="2147483794" r:id="rId10"/>
  </p:sldMasterIdLst>
  <p:notesMasterIdLst>
    <p:notesMasterId r:id="rId41"/>
  </p:notesMasterIdLst>
  <p:handoutMasterIdLst>
    <p:handoutMasterId r:id="rId42"/>
  </p:handoutMasterIdLst>
  <p:sldIdLst>
    <p:sldId id="257" r:id="rId11"/>
    <p:sldId id="262" r:id="rId12"/>
    <p:sldId id="273" r:id="rId13"/>
    <p:sldId id="274" r:id="rId14"/>
    <p:sldId id="275" r:id="rId15"/>
    <p:sldId id="295" r:id="rId16"/>
    <p:sldId id="296" r:id="rId17"/>
    <p:sldId id="297" r:id="rId18"/>
    <p:sldId id="298" r:id="rId19"/>
    <p:sldId id="299" r:id="rId20"/>
    <p:sldId id="300" r:id="rId21"/>
    <p:sldId id="301" r:id="rId22"/>
    <p:sldId id="302" r:id="rId23"/>
    <p:sldId id="303" r:id="rId24"/>
    <p:sldId id="304" r:id="rId25"/>
    <p:sldId id="305" r:id="rId26"/>
    <p:sldId id="307" r:id="rId27"/>
    <p:sldId id="308" r:id="rId28"/>
    <p:sldId id="309" r:id="rId29"/>
    <p:sldId id="310" r:id="rId30"/>
    <p:sldId id="311" r:id="rId31"/>
    <p:sldId id="312" r:id="rId32"/>
    <p:sldId id="313" r:id="rId33"/>
    <p:sldId id="314" r:id="rId34"/>
    <p:sldId id="315" r:id="rId35"/>
    <p:sldId id="316" r:id="rId36"/>
    <p:sldId id="294" r:id="rId37"/>
    <p:sldId id="293" r:id="rId38"/>
    <p:sldId id="306" r:id="rId39"/>
    <p:sldId id="272" r:id="rId40"/>
  </p:sldIdLst>
  <p:sldSz cx="9144000" cy="6858000" type="screen4x3"/>
  <p:notesSz cx="6808788" cy="9940925"/>
  <p:defaultTextStyle>
    <a:defPPr>
      <a:defRPr lang="pl-P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258" autoAdjust="0"/>
    <p:restoredTop sz="94660"/>
  </p:normalViewPr>
  <p:slideViewPr>
    <p:cSldViewPr snapToGrid="0">
      <p:cViewPr>
        <p:scale>
          <a:sx n="100" d="100"/>
          <a:sy n="100" d="100"/>
        </p:scale>
        <p:origin x="-600" y="-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handoutMaster" Target="handoutMasters/handout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15"/>
    </mc:Choice>
    <mc:Fallback>
      <c:style val="15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0"/>
      <c:rotY val="20"/>
      <c:depthPercent val="100"/>
      <c:rAngAx val="0"/>
      <c:perspective val="0"/>
    </c:view3D>
    <c:floor>
      <c:thickness val="0"/>
    </c:floor>
    <c:sideWall>
      <c:thickness val="0"/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7.2500573042694597E-2"/>
          <c:y val="3.1388655680348092E-2"/>
          <c:w val="0.92749938925503539"/>
          <c:h val="0.51861451884175658"/>
        </c:manualLayout>
      </c:layout>
      <c:bar3D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58"/>
        <c:gapDepth val="59"/>
        <c:shape val="cylinder"/>
        <c:axId val="200666496"/>
        <c:axId val="170488960"/>
        <c:axId val="0"/>
      </c:bar3DChart>
      <c:catAx>
        <c:axId val="2006664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5400000" vert="horz"/>
          <a:lstStyle/>
          <a:p>
            <a:pPr>
              <a:defRPr sz="1100" b="1">
                <a:latin typeface="+mn-lt"/>
                <a:cs typeface="Times New Roman" panose="02020603050405020304" pitchFamily="18" charset="0"/>
              </a:defRPr>
            </a:pPr>
            <a:endParaRPr lang="pl-PL"/>
          </a:p>
        </c:txPr>
        <c:crossAx val="170488960"/>
        <c:crosses val="autoZero"/>
        <c:auto val="1"/>
        <c:lblAlgn val="ctr"/>
        <c:lblOffset val="60"/>
        <c:noMultiLvlLbl val="0"/>
      </c:catAx>
      <c:valAx>
        <c:axId val="170488960"/>
        <c:scaling>
          <c:orientation val="minMax"/>
          <c:max val="200"/>
          <c:min val="0"/>
        </c:scaling>
        <c:delete val="0"/>
        <c:axPos val="l"/>
        <c:majorGridlines>
          <c:spPr>
            <a:ln>
              <a:noFill/>
            </a:ln>
          </c:spPr>
        </c:majorGridlines>
        <c:numFmt formatCode="#,##0.00" sourceLinked="1"/>
        <c:majorTickMark val="out"/>
        <c:minorTickMark val="none"/>
        <c:tickLblPos val="nextTo"/>
        <c:crossAx val="200666496"/>
        <c:crosses val="autoZero"/>
        <c:crossBetween val="between"/>
        <c:majorUnit val="25"/>
        <c:minorUnit val="10"/>
      </c:valAx>
      <c:spPr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2">
    <c:autoUpdate val="0"/>
  </c:externalData>
  <c:userShapes r:id="rId3"/>
</c:chartSpac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1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1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-1909763"/>
          <a:ext cx="8290464" cy="4439279"/>
        </a:xfrm>
        <a:prstGeom xmlns:a="http://schemas.openxmlformats.org/drawingml/2006/main" prst="rect">
          <a:avLst/>
        </a:prstGeom>
      </cdr:spPr>
    </cdr:pic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56038" y="0"/>
            <a:ext cx="2951162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fld id="{4926F50C-C93B-4860-BF30-18EA1EED1737}" type="datetimeFigureOut">
              <a:rPr lang="pl-PL"/>
              <a:pPr>
                <a:defRPr/>
              </a:pPr>
              <a:t>2016-08-12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442450"/>
            <a:ext cx="2951163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56038" y="9442450"/>
            <a:ext cx="2951162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0157D624-7F99-49D1-A2D1-53FC82EF798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9694743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 smtClean="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2666C16F-9D41-44CE-BEAF-80A35BE3127A}" type="datetimeFigureOut">
              <a:rPr lang="pl-PL"/>
              <a:pPr>
                <a:defRPr/>
              </a:pPr>
              <a:t>2016-08-12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1243013"/>
            <a:ext cx="4471988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 smtClean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1038" y="4784725"/>
            <a:ext cx="5446712" cy="39131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noProof="0" smtClean="0"/>
              <a:t>Kliknij, aby edytować style wzorca tekstu</a:t>
            </a:r>
          </a:p>
          <a:p>
            <a:pPr lvl="1"/>
            <a:r>
              <a:rPr lang="pl-PL" noProof="0" smtClean="0"/>
              <a:t>Drugi poziom</a:t>
            </a:r>
          </a:p>
          <a:p>
            <a:pPr lvl="2"/>
            <a:r>
              <a:rPr lang="pl-PL" noProof="0" smtClean="0"/>
              <a:t>Trzeci poziom</a:t>
            </a:r>
          </a:p>
          <a:p>
            <a:pPr lvl="3"/>
            <a:r>
              <a:rPr lang="pl-PL" noProof="0" smtClean="0"/>
              <a:t>Czwarty poziom</a:t>
            </a:r>
          </a:p>
          <a:p>
            <a:pPr lvl="4"/>
            <a:r>
              <a:rPr lang="pl-PL" noProof="0" smtClean="0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4245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 smtClean="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6038" y="9442450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316BD8B3-4990-4054-B9D0-11D56B3EBF1E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361846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4" name="Symbol zastępczy tekstu 7"/>
          <p:cNvSpPr>
            <a:spLocks noGrp="1"/>
          </p:cNvSpPr>
          <p:nvPr>
            <p:ph idx="10"/>
          </p:nvPr>
        </p:nvSpPr>
        <p:spPr>
          <a:xfrm>
            <a:off x="628650" y="4942115"/>
            <a:ext cx="7886700" cy="712334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1487191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kład niestandardow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8" name="Symbol zastępczy tekstu 7"/>
          <p:cNvSpPr>
            <a:spLocks noGrp="1"/>
          </p:cNvSpPr>
          <p:nvPr>
            <p:ph idx="10"/>
          </p:nvPr>
        </p:nvSpPr>
        <p:spPr>
          <a:xfrm>
            <a:off x="628650" y="4942115"/>
            <a:ext cx="7886700" cy="712334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740567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DBB9A15-D2EC-4E79-B61A-9C2D8278AD1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160459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9C1A84B-1E76-41C5-89F0-25CBD5AA5E4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47960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33188F3-68D1-47BD-B9D5-AE22D50C6F8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549774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41621"/>
            <a:ext cx="7886700" cy="850679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EC9FCB6-D6D7-4D8F-913A-AA7C782D03F6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140923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104817"/>
            <a:ext cx="7886700" cy="72063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815921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639833"/>
            <a:ext cx="3868340" cy="354983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815921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639833"/>
            <a:ext cx="3887391" cy="354983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237C17E-CAC9-4CF5-B915-B978F8E27D6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104168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D06E8E7-0CB3-4427-8515-456A19DEEE09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0205812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566EEB3-161A-415D-91A6-3A8353DD956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912283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64258"/>
            <a:ext cx="2949178" cy="112908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264258"/>
            <a:ext cx="4629150" cy="45967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4"/>
            <a:ext cx="2949178" cy="34756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D70E0D9-26C5-4D02-8302-83E44A067E54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873750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56306"/>
            <a:ext cx="2949178" cy="113703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1256306"/>
            <a:ext cx="4629150" cy="460474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dirty="0" smtClean="0"/>
              <a:t>Kliknij ikonę, aby dodać obraz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3"/>
            <a:ext cx="2949178" cy="347564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AD1B276-AEAA-4E7C-BE35-8FC5A96E0F3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8976855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 smtClean="0"/>
              <a:t>Kliknij, aby dodać podtytuł</a:t>
            </a:r>
            <a:endParaRPr lang="pl-PL" dirty="0"/>
          </a:p>
        </p:txBody>
      </p:sp>
      <p:sp>
        <p:nvSpPr>
          <p:cNvPr id="6" name="Symbol zastępczy tekstu 7"/>
          <p:cNvSpPr>
            <a:spLocks noGrp="1"/>
          </p:cNvSpPr>
          <p:nvPr>
            <p:ph idx="10"/>
          </p:nvPr>
        </p:nvSpPr>
        <p:spPr>
          <a:xfrm>
            <a:off x="628650" y="4942115"/>
            <a:ext cx="7886700" cy="712334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28194294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kład niestandardow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 smtClean="0"/>
              <a:t>Kliknij, aby dodać podtytuł</a:t>
            </a:r>
            <a:endParaRPr lang="pl-PL" dirty="0"/>
          </a:p>
        </p:txBody>
      </p:sp>
      <p:sp>
        <p:nvSpPr>
          <p:cNvPr id="8" name="Symbol zastępczy tekstu 7"/>
          <p:cNvSpPr>
            <a:spLocks noGrp="1"/>
          </p:cNvSpPr>
          <p:nvPr>
            <p:ph idx="10"/>
          </p:nvPr>
        </p:nvSpPr>
        <p:spPr>
          <a:xfrm>
            <a:off x="628650" y="4942115"/>
            <a:ext cx="7886700" cy="712334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14972157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dirty="0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1D36F3D-1DCB-4405-95BF-C3DE66F33038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7129504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AFC80FA-A0AC-4648-9EF2-4A9428A339F4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7519787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41A24EB-06B4-44F0-8434-37A70A27EA66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139415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41621"/>
            <a:ext cx="7886700" cy="850679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4C33F2-EA7D-462B-8C99-6546DE677BF3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6491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104817"/>
            <a:ext cx="7886700" cy="72063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815921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639833"/>
            <a:ext cx="3868340" cy="354983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815921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639833"/>
            <a:ext cx="3887391" cy="354983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893E10F-9DC7-4116-BD94-2A22899C7A19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5474285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756B0BC-245F-4175-9C5E-322EC8924B74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6403222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7C218F-98BD-4680-8FA3-C9B559387B6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42066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64258"/>
            <a:ext cx="2949178" cy="112908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264258"/>
            <a:ext cx="4629150" cy="45967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4"/>
            <a:ext cx="2949178" cy="34756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0CDF165-6E48-4B6A-98E0-ACC986F2A603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0932901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56306"/>
            <a:ext cx="2949178" cy="113703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1256306"/>
            <a:ext cx="4629150" cy="460474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dirty="0" smtClean="0"/>
              <a:t>Kliknij ikonę, aby dodać obraz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3"/>
            <a:ext cx="2949178" cy="347564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459609E-78E8-47B3-8247-D6354917307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1687993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 smtClean="0"/>
              <a:t>Kliknij, aby dodać podtytuł</a:t>
            </a:r>
            <a:endParaRPr lang="pl-PL" dirty="0"/>
          </a:p>
        </p:txBody>
      </p:sp>
      <p:sp>
        <p:nvSpPr>
          <p:cNvPr id="8" name="Symbol zastępczy tekstu 7"/>
          <p:cNvSpPr>
            <a:spLocks noGrp="1"/>
          </p:cNvSpPr>
          <p:nvPr>
            <p:ph idx="10"/>
          </p:nvPr>
        </p:nvSpPr>
        <p:spPr>
          <a:xfrm>
            <a:off x="628650" y="4942115"/>
            <a:ext cx="7886700" cy="712334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21026363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kład niestandardow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 smtClean="0"/>
              <a:t>Kliknij, aby dodać podtytuł</a:t>
            </a:r>
            <a:endParaRPr lang="pl-PL" dirty="0"/>
          </a:p>
        </p:txBody>
      </p:sp>
      <p:sp>
        <p:nvSpPr>
          <p:cNvPr id="8" name="Symbol zastępczy tekstu 7"/>
          <p:cNvSpPr>
            <a:spLocks noGrp="1"/>
          </p:cNvSpPr>
          <p:nvPr>
            <p:ph idx="10"/>
          </p:nvPr>
        </p:nvSpPr>
        <p:spPr>
          <a:xfrm>
            <a:off x="628650" y="4942115"/>
            <a:ext cx="7886700" cy="712334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307840136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dirty="0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8C5215E-0B98-4795-856A-B9BD98AAAFA9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15716048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62050C2-C7D4-455B-8CF5-DA55DE47C9B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44639388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C159E37-09BD-4046-A25D-2FD443EF6521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96780809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41621"/>
            <a:ext cx="7886700" cy="850679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63216E1-EB84-467A-A8BC-334237BB896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2249340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104817"/>
            <a:ext cx="7886700" cy="72063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815921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639833"/>
            <a:ext cx="3868340" cy="354983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815921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639833"/>
            <a:ext cx="3887391" cy="354983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A81B039-DFE4-4806-A3B6-F8163471FC48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1932939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169C8E0-DC6E-4345-9CC7-F89615CBBD38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26141950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0A6600-F1D8-47AD-ABF8-EEDED961C94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12369125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64258"/>
            <a:ext cx="2949178" cy="112908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264258"/>
            <a:ext cx="4629150" cy="45967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4"/>
            <a:ext cx="2949178" cy="34756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DC2E9A-DA1C-4929-8E31-0A70126D821D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76228994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56306"/>
            <a:ext cx="2949178" cy="113703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1256306"/>
            <a:ext cx="4629150" cy="460474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dirty="0" smtClean="0"/>
              <a:t>Kliknij ikonę, aby dodać obraz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3"/>
            <a:ext cx="2949178" cy="347564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4F11A5D-7CC2-4491-BF6A-DFFC5C0831B6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63498360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 smtClean="0"/>
              <a:t>Kliknij, aby dodać podtytuł</a:t>
            </a:r>
            <a:endParaRPr lang="pl-PL" dirty="0"/>
          </a:p>
        </p:txBody>
      </p:sp>
      <p:sp>
        <p:nvSpPr>
          <p:cNvPr id="8" name="Symbol zastępczy tekstu 7"/>
          <p:cNvSpPr>
            <a:spLocks noGrp="1"/>
          </p:cNvSpPr>
          <p:nvPr>
            <p:ph idx="10"/>
          </p:nvPr>
        </p:nvSpPr>
        <p:spPr>
          <a:xfrm>
            <a:off x="628650" y="4942115"/>
            <a:ext cx="7886700" cy="712334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98734373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kład niestandardow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 smtClean="0"/>
              <a:t>Kliknij, aby dodać podtytuł</a:t>
            </a:r>
            <a:endParaRPr lang="pl-PL" dirty="0"/>
          </a:p>
        </p:txBody>
      </p:sp>
      <p:sp>
        <p:nvSpPr>
          <p:cNvPr id="8" name="Symbol zastępczy tekstu 7"/>
          <p:cNvSpPr>
            <a:spLocks noGrp="1"/>
          </p:cNvSpPr>
          <p:nvPr>
            <p:ph idx="10"/>
          </p:nvPr>
        </p:nvSpPr>
        <p:spPr>
          <a:xfrm>
            <a:off x="628650" y="4942115"/>
            <a:ext cx="7886700" cy="712334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115436879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dirty="0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986D95B-DD47-47CD-A618-3C18BC88BB5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53006873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A8083E0-A2B2-40EE-AE3C-9813D8A47D6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09255649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6E69D4A-F49C-4BC4-ACBA-8837408FE50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52859693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41621"/>
            <a:ext cx="7886700" cy="850679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D361C1C-B038-4F99-9A93-1E4D04869A7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75671387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104817"/>
            <a:ext cx="7886700" cy="72063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815921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639833"/>
            <a:ext cx="3868340" cy="354983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815921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639833"/>
            <a:ext cx="3887391" cy="354983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E270C8D-D725-4D93-B392-B1A037DD964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88417337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35A281E-0870-4419-8802-BFFCAD7458AD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15734840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2F3B5B8-CE07-4498-8931-8208D0B6AF98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70225022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64258"/>
            <a:ext cx="2949178" cy="112908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264258"/>
            <a:ext cx="4629150" cy="45967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4"/>
            <a:ext cx="2949178" cy="34756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504F703-7641-4751-B9F9-E34D912D90FD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26439302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56306"/>
            <a:ext cx="2949178" cy="113703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1256306"/>
            <a:ext cx="4629150" cy="460474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dirty="0" smtClean="0"/>
              <a:t>Kliknij ikonę, aby dodać obraz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3"/>
            <a:ext cx="2949178" cy="347564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B751126-CF02-4592-96E0-DEE0F1BF4756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11808569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 smtClean="0"/>
              <a:t>Kliknij, aby dodać podtytuł</a:t>
            </a:r>
            <a:endParaRPr lang="pl-PL" dirty="0"/>
          </a:p>
        </p:txBody>
      </p:sp>
      <p:sp>
        <p:nvSpPr>
          <p:cNvPr id="6" name="Symbol zastępczy tekstu 7"/>
          <p:cNvSpPr>
            <a:spLocks noGrp="1"/>
          </p:cNvSpPr>
          <p:nvPr>
            <p:ph idx="10"/>
          </p:nvPr>
        </p:nvSpPr>
        <p:spPr>
          <a:xfrm>
            <a:off x="628650" y="4942115"/>
            <a:ext cx="7886700" cy="712334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413822063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kład niestandardow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 smtClean="0"/>
              <a:t>Kliknij, aby dodać podtytuł</a:t>
            </a:r>
            <a:endParaRPr lang="pl-PL" dirty="0"/>
          </a:p>
        </p:txBody>
      </p:sp>
      <p:sp>
        <p:nvSpPr>
          <p:cNvPr id="6" name="Symbol zastępczy tekstu 7"/>
          <p:cNvSpPr>
            <a:spLocks noGrp="1"/>
          </p:cNvSpPr>
          <p:nvPr>
            <p:ph idx="10"/>
          </p:nvPr>
        </p:nvSpPr>
        <p:spPr>
          <a:xfrm>
            <a:off x="628650" y="4942115"/>
            <a:ext cx="7886700" cy="712334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261140979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dirty="0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D3DAF01-91AF-4B0D-9FE0-95961683736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93416644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1F16576-500A-4B26-9E0F-CF8B5C9ED459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02403310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7703639-0377-49B9-BDB2-AA172D8523B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669704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41621"/>
            <a:ext cx="7886700" cy="850679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1F4E7D3-87CB-4D11-B252-C420602231A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56296218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104817"/>
            <a:ext cx="7886700" cy="72063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815921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639833"/>
            <a:ext cx="3868340" cy="354983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815921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639833"/>
            <a:ext cx="3887391" cy="354983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E4D1EDA-11B5-4256-9D1D-4DF5B09D4F9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89316993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B203743-FBD6-470F-82AC-676E93BEE2E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03431271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39822D5-4D02-4F0D-8306-C359AD2E7B5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43955527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64258"/>
            <a:ext cx="2949178" cy="112908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264258"/>
            <a:ext cx="4629150" cy="45967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4"/>
            <a:ext cx="2949178" cy="34756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D4A66A1-A0D2-4E5B-B12C-53AFD25A2F8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08817298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56306"/>
            <a:ext cx="2949178" cy="113703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1256306"/>
            <a:ext cx="4629150" cy="460474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dirty="0" smtClean="0"/>
              <a:t>Kliknij ikonę, aby dodać obraz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3"/>
            <a:ext cx="2949178" cy="347564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22B54E-C581-48CC-8325-662F60B28D91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32998768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 smtClean="0"/>
              <a:t>Kliknij, aby dodać podtytuł</a:t>
            </a:r>
            <a:endParaRPr lang="pl-PL" dirty="0"/>
          </a:p>
        </p:txBody>
      </p:sp>
      <p:sp>
        <p:nvSpPr>
          <p:cNvPr id="8" name="Symbol zastępczy tekstu 7"/>
          <p:cNvSpPr>
            <a:spLocks noGrp="1"/>
          </p:cNvSpPr>
          <p:nvPr>
            <p:ph idx="10"/>
          </p:nvPr>
        </p:nvSpPr>
        <p:spPr>
          <a:xfrm>
            <a:off x="628650" y="4942115"/>
            <a:ext cx="7886700" cy="712334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228471791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kład niestandardow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 smtClean="0"/>
              <a:t>Kliknij, aby dodać podtytuł</a:t>
            </a:r>
            <a:endParaRPr lang="pl-PL" dirty="0"/>
          </a:p>
        </p:txBody>
      </p:sp>
      <p:sp>
        <p:nvSpPr>
          <p:cNvPr id="8" name="Symbol zastępczy tekstu 7"/>
          <p:cNvSpPr>
            <a:spLocks noGrp="1"/>
          </p:cNvSpPr>
          <p:nvPr>
            <p:ph idx="10"/>
          </p:nvPr>
        </p:nvSpPr>
        <p:spPr>
          <a:xfrm>
            <a:off x="628650" y="4942115"/>
            <a:ext cx="7886700" cy="712334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168394643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dirty="0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64A6854-B3B8-4994-ACAB-6574478EF7D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5303346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DDD501F-DEBC-4D90-A385-CB18D8747173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51616298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C426395-55FB-466A-94B4-1626E7565BA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79370185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41621"/>
            <a:ext cx="7886700" cy="850679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9C0A5E-7918-4FD7-917F-58412EF81546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90971269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104817"/>
            <a:ext cx="7886700" cy="72063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815921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639833"/>
            <a:ext cx="3868340" cy="354983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815921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639833"/>
            <a:ext cx="3887391" cy="354983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9BDA150-7BE1-4DFB-84BE-8DE02BE256B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13571699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42613AA-213A-4CF7-A908-5AD22B211D89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59572507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1AA02E4-2AB4-408A-BF06-AA9241059646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0557124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64258"/>
            <a:ext cx="2949178" cy="112908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264258"/>
            <a:ext cx="4629150" cy="45967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4"/>
            <a:ext cx="2949178" cy="34756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AF5F0A2-5614-46B7-9538-A133601E214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66696211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56306"/>
            <a:ext cx="2949178" cy="113703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1256306"/>
            <a:ext cx="4629150" cy="460474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dirty="0" smtClean="0"/>
              <a:t>Kliknij ikonę, aby dodać obraz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3"/>
            <a:ext cx="2949178" cy="347564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0899D72-032F-4FCD-BBA0-7902EE3D0084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72354867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 smtClean="0"/>
              <a:t>Kliknij, aby dodać podtytuł</a:t>
            </a:r>
            <a:endParaRPr lang="pl-PL" dirty="0"/>
          </a:p>
        </p:txBody>
      </p:sp>
      <p:sp>
        <p:nvSpPr>
          <p:cNvPr id="6" name="Symbol zastępczy tekstu 7"/>
          <p:cNvSpPr>
            <a:spLocks noGrp="1"/>
          </p:cNvSpPr>
          <p:nvPr>
            <p:ph idx="10"/>
          </p:nvPr>
        </p:nvSpPr>
        <p:spPr>
          <a:xfrm>
            <a:off x="628650" y="4942115"/>
            <a:ext cx="7886700" cy="712334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198749030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kład niestandardow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 smtClean="0"/>
              <a:t>Kliknij, aby dodać podtytuł</a:t>
            </a:r>
            <a:endParaRPr lang="pl-PL" dirty="0"/>
          </a:p>
        </p:txBody>
      </p:sp>
      <p:sp>
        <p:nvSpPr>
          <p:cNvPr id="6" name="Symbol zastępczy tekstu 7"/>
          <p:cNvSpPr>
            <a:spLocks noGrp="1"/>
          </p:cNvSpPr>
          <p:nvPr>
            <p:ph idx="10"/>
          </p:nvPr>
        </p:nvSpPr>
        <p:spPr>
          <a:xfrm>
            <a:off x="628650" y="4942115"/>
            <a:ext cx="7886700" cy="712334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279109250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dirty="0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6D19D70-15CB-4D6F-AFA0-9E8743D419E9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2412122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A3D1935-629A-481F-9504-E227A76FA2A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68640528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F40D3F3-A13F-44B6-84FD-4460268200F4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22647995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41621"/>
            <a:ext cx="7886700" cy="850679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737FB84-64D8-44B8-8A8A-9ECF65BB59D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62578381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104817"/>
            <a:ext cx="7886700" cy="72063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815921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639833"/>
            <a:ext cx="3868340" cy="354983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815921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639833"/>
            <a:ext cx="3887391" cy="354983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0C838B-1AB9-42FE-8250-460DF6B049A4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54032844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A9C0E94-41CD-4828-A8F4-4EFE27540653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58242333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10C141F-FA92-4718-BF2D-234642D54649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35589739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64258"/>
            <a:ext cx="2949178" cy="112908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264258"/>
            <a:ext cx="4629150" cy="45967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4"/>
            <a:ext cx="2949178" cy="34756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2F93100-0CFE-4A26-8026-3DEC285A737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28911077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56306"/>
            <a:ext cx="2949178" cy="113703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1256306"/>
            <a:ext cx="4629150" cy="460474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dirty="0" smtClean="0"/>
              <a:t>Kliknij ikonę, aby dodać obraz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3"/>
            <a:ext cx="2949178" cy="347564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ED57569-2923-43DA-AB89-575B15383E68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48215511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 smtClean="0"/>
              <a:t>Kliknij, aby dodać podtytuł</a:t>
            </a:r>
            <a:endParaRPr lang="pl-PL" dirty="0"/>
          </a:p>
        </p:txBody>
      </p:sp>
      <p:sp>
        <p:nvSpPr>
          <p:cNvPr id="6" name="Symbol zastępczy tekstu 7"/>
          <p:cNvSpPr>
            <a:spLocks noGrp="1"/>
          </p:cNvSpPr>
          <p:nvPr>
            <p:ph idx="10"/>
          </p:nvPr>
        </p:nvSpPr>
        <p:spPr>
          <a:xfrm>
            <a:off x="628650" y="4942115"/>
            <a:ext cx="7886700" cy="712334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383527289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kład niestandardow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 smtClean="0"/>
              <a:t>Kliknij, aby dodać podtytuł</a:t>
            </a:r>
            <a:endParaRPr lang="pl-PL" dirty="0"/>
          </a:p>
        </p:txBody>
      </p:sp>
      <p:sp>
        <p:nvSpPr>
          <p:cNvPr id="6" name="Symbol zastępczy tekstu 7"/>
          <p:cNvSpPr>
            <a:spLocks noGrp="1"/>
          </p:cNvSpPr>
          <p:nvPr>
            <p:ph idx="10"/>
          </p:nvPr>
        </p:nvSpPr>
        <p:spPr>
          <a:xfrm>
            <a:off x="628650" y="4942115"/>
            <a:ext cx="7886700" cy="712334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107489425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dirty="0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2CAD07C-651D-47BD-A1FE-BD78FF1EC96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47867523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F9797DC-9AD0-47F9-96AC-2E73A992953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03573108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ADC8AA-25DE-4764-BD83-7435B3951F31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6688358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41621"/>
            <a:ext cx="7886700" cy="850679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8AFB382-FFD4-4FAD-A8ED-4FCDE59B2A88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38294821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104817"/>
            <a:ext cx="7886700" cy="72063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815921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639833"/>
            <a:ext cx="3868340" cy="354983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815921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639833"/>
            <a:ext cx="3887391" cy="354983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FBEDB9E-275B-41A7-88ED-1811650F65CD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73496894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8811770-4224-4785-B08A-42E390661928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83047355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D59C747-111A-44FA-989D-3DC0AA63A33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0023097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64258"/>
            <a:ext cx="2949178" cy="112908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264258"/>
            <a:ext cx="4629150" cy="45967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4"/>
            <a:ext cx="2949178" cy="34756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9D63CF5-BF77-414A-AA39-9B48AB818CD1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25477400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56306"/>
            <a:ext cx="2949178" cy="113703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1256306"/>
            <a:ext cx="4629150" cy="460474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dirty="0" smtClean="0"/>
              <a:t>Kliknij ikonę, aby dodać obraz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3"/>
            <a:ext cx="2949178" cy="347564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DFB65DA-5337-4C41-B652-C6756298A5E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05004183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 smtClean="0"/>
              <a:t>Kliknij, aby dodać podtytuł</a:t>
            </a:r>
            <a:endParaRPr lang="pl-PL" dirty="0"/>
          </a:p>
        </p:txBody>
      </p:sp>
      <p:sp>
        <p:nvSpPr>
          <p:cNvPr id="6" name="Symbol zastępczy tekstu 7"/>
          <p:cNvSpPr>
            <a:spLocks noGrp="1"/>
          </p:cNvSpPr>
          <p:nvPr>
            <p:ph idx="10"/>
          </p:nvPr>
        </p:nvSpPr>
        <p:spPr>
          <a:xfrm>
            <a:off x="628650" y="4942115"/>
            <a:ext cx="7886700" cy="712334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171645010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kład niestandardow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 smtClean="0"/>
              <a:t>Kliknij, aby dodać podtytuł</a:t>
            </a:r>
            <a:endParaRPr lang="pl-PL" dirty="0"/>
          </a:p>
        </p:txBody>
      </p:sp>
      <p:sp>
        <p:nvSpPr>
          <p:cNvPr id="6" name="Symbol zastępczy tekstu 7"/>
          <p:cNvSpPr>
            <a:spLocks noGrp="1"/>
          </p:cNvSpPr>
          <p:nvPr>
            <p:ph idx="10"/>
          </p:nvPr>
        </p:nvSpPr>
        <p:spPr>
          <a:xfrm>
            <a:off x="628650" y="4942115"/>
            <a:ext cx="7886700" cy="712334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196909373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dirty="0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A008EC8-940F-4529-BA10-C63BB95340C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40895322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61DBF1B-1BF4-4A3F-9AD4-AE3C43A1717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67924153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656A8B4-4260-4972-AFCC-1C39F698985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77685851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41621"/>
            <a:ext cx="7886700" cy="850679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1AA901-4E1E-46B3-AFD8-DDC52704677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85267684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104817"/>
            <a:ext cx="7886700" cy="72063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815921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639833"/>
            <a:ext cx="3868340" cy="354983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815921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639833"/>
            <a:ext cx="3887391" cy="354983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2845747-75DF-47B8-ABAE-88893E077AD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96897314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B5D010C-B71D-4F94-8B0F-F7CFA72BE85D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09136224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BBD2D12-38C3-4652-A6B7-49E975D8997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55669003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64258"/>
            <a:ext cx="2949178" cy="112908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264258"/>
            <a:ext cx="4629150" cy="45967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4"/>
            <a:ext cx="2949178" cy="34756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E88A982-406E-413F-9E47-E35B6249CD84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05482179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56306"/>
            <a:ext cx="2949178" cy="113703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1256306"/>
            <a:ext cx="4629150" cy="460474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dirty="0" smtClean="0"/>
              <a:t>Kliknij ikonę, aby dodać obraz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3"/>
            <a:ext cx="2949178" cy="347564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4E790F-6609-4539-8E48-82B5ADB1E459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53598736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4" name="Symbol zastępczy tekstu 7"/>
          <p:cNvSpPr>
            <a:spLocks noGrp="1"/>
          </p:cNvSpPr>
          <p:nvPr>
            <p:ph idx="10"/>
          </p:nvPr>
        </p:nvSpPr>
        <p:spPr>
          <a:xfrm>
            <a:off x="628650" y="4942115"/>
            <a:ext cx="7886700" cy="712334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153533794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kład niestandardow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8" name="Symbol zastępczy tekstu 7"/>
          <p:cNvSpPr>
            <a:spLocks noGrp="1"/>
          </p:cNvSpPr>
          <p:nvPr>
            <p:ph idx="10"/>
          </p:nvPr>
        </p:nvSpPr>
        <p:spPr>
          <a:xfrm>
            <a:off x="628650" y="4942115"/>
            <a:ext cx="7886700" cy="712334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2151307073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0C7BDDF-4B3A-4ED7-8A96-5D05F5F6A606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743639125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8F2E95C-0259-4738-A002-9BA95A13331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469561967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787A7C2-1566-40B4-B4EE-C97DA40EEA1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25918875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41621"/>
            <a:ext cx="7886700" cy="850679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B084FE2-3206-4448-9728-636063E7A514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610823661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104817"/>
            <a:ext cx="7886700" cy="72063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815921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639833"/>
            <a:ext cx="3868340" cy="354983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815921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639833"/>
            <a:ext cx="3887391" cy="354983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394BD0D-4ED4-4A75-A492-CA9A1CA2DD1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05250466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2FD09CC-7EB2-4F17-8138-6F8C426A80D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886798154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D6FC0F0-BCCE-4AC1-BA5E-05F98A47723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283150109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64258"/>
            <a:ext cx="2949178" cy="112908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264258"/>
            <a:ext cx="4629150" cy="45967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4"/>
            <a:ext cx="2949178" cy="34756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4B715D8-24A9-4263-B8EB-1D1B0B930F5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57218253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56306"/>
            <a:ext cx="2949178" cy="113703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1256306"/>
            <a:ext cx="4629150" cy="460474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dirty="0" smtClean="0"/>
              <a:t>Kliknij ikonę, aby dodać obraz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93343"/>
            <a:ext cx="2949178" cy="347564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F05EB84-650E-45A7-9063-14C07B2367C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059511067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Układ niestandardow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tekstu 7"/>
          <p:cNvSpPr>
            <a:spLocks noGrp="1"/>
          </p:cNvSpPr>
          <p:nvPr>
            <p:ph idx="1"/>
          </p:nvPr>
        </p:nvSpPr>
        <p:spPr>
          <a:xfrm>
            <a:off x="628650" y="5756743"/>
            <a:ext cx="7886700" cy="420219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8" name="Symbol zastępczy tekstu 7"/>
          <p:cNvSpPr>
            <a:spLocks noGrp="1"/>
          </p:cNvSpPr>
          <p:nvPr>
            <p:ph idx="10"/>
          </p:nvPr>
        </p:nvSpPr>
        <p:spPr>
          <a:xfrm>
            <a:off x="628650" y="4942115"/>
            <a:ext cx="7886700" cy="712334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r">
              <a:buNone/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1028372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7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0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3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6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9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22.jpe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25.jpe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slideLayout" Target="../slideLayouts/slideLayout111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958850"/>
            <a:ext cx="788670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</a:t>
            </a:r>
            <a:endParaRPr lang="en-US" altLang="pl-PL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2463800"/>
            <a:ext cx="7886700" cy="371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style wzorca tekstu</a:t>
            </a:r>
          </a:p>
          <a:p>
            <a:pPr lvl="1"/>
            <a:r>
              <a:rPr lang="pl-PL" altLang="pl-PL" smtClean="0"/>
              <a:t>Drugi poziom</a:t>
            </a:r>
          </a:p>
          <a:p>
            <a:pPr lvl="2"/>
            <a:r>
              <a:rPr lang="pl-PL" altLang="pl-PL" smtClean="0"/>
              <a:t>Trzeci poziom</a:t>
            </a:r>
          </a:p>
          <a:p>
            <a:pPr lvl="3"/>
            <a:r>
              <a:rPr lang="pl-PL" altLang="pl-PL" smtClean="0"/>
              <a:t>Czwarty poziom</a:t>
            </a:r>
          </a:p>
          <a:p>
            <a:pPr lvl="4"/>
            <a:r>
              <a:rPr lang="pl-PL" altLang="pl-PL" smtClean="0"/>
              <a:t>Piąty poziom</a:t>
            </a:r>
            <a:endParaRPr lang="en-US" altLang="pl-PL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584083AE-5C40-42BA-9FFC-E58B808F55E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72" r:id="rId1"/>
    <p:sldLayoutId id="2147485473" r:id="rId2"/>
    <p:sldLayoutId id="2147485474" r:id="rId3"/>
    <p:sldLayoutId id="2147485475" r:id="rId4"/>
    <p:sldLayoutId id="2147485476" r:id="rId5"/>
    <p:sldLayoutId id="2147485477" r:id="rId6"/>
    <p:sldLayoutId id="2147485478" r:id="rId7"/>
    <p:sldLayoutId id="2147485479" r:id="rId8"/>
    <p:sldLayoutId id="2147485480" r:id="rId9"/>
    <p:sldLayoutId id="2147485481" r:id="rId10"/>
    <p:sldLayoutId id="2147485482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958850"/>
            <a:ext cx="788670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</a:t>
            </a:r>
            <a:endParaRPr lang="en-US" altLang="pl-PL" smtClean="0"/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2463800"/>
            <a:ext cx="7886700" cy="371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style wzorca tekstu</a:t>
            </a:r>
          </a:p>
          <a:p>
            <a:pPr lvl="1"/>
            <a:r>
              <a:rPr lang="pl-PL" altLang="pl-PL" smtClean="0"/>
              <a:t>Drugi poziom</a:t>
            </a:r>
          </a:p>
          <a:p>
            <a:pPr lvl="2"/>
            <a:r>
              <a:rPr lang="pl-PL" altLang="pl-PL" smtClean="0"/>
              <a:t>Trzeci poziom</a:t>
            </a:r>
          </a:p>
          <a:p>
            <a:pPr lvl="3"/>
            <a:r>
              <a:rPr lang="pl-PL" altLang="pl-PL" smtClean="0"/>
              <a:t>Czwarty poziom</a:t>
            </a:r>
          </a:p>
          <a:p>
            <a:pPr lvl="4"/>
            <a:r>
              <a:rPr lang="pl-PL" altLang="pl-PL" smtClean="0"/>
              <a:t>Piąty poziom</a:t>
            </a:r>
            <a:endParaRPr lang="en-US" altLang="pl-PL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219E3768-46F9-43F4-8960-A7C7CE5A7AF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83" r:id="rId1"/>
    <p:sldLayoutId id="2147485484" r:id="rId2"/>
    <p:sldLayoutId id="2147485485" r:id="rId3"/>
    <p:sldLayoutId id="2147485486" r:id="rId4"/>
    <p:sldLayoutId id="2147485487" r:id="rId5"/>
    <p:sldLayoutId id="2147485488" r:id="rId6"/>
    <p:sldLayoutId id="2147485489" r:id="rId7"/>
    <p:sldLayoutId id="2147485490" r:id="rId8"/>
    <p:sldLayoutId id="2147485491" r:id="rId9"/>
    <p:sldLayoutId id="2147485492" r:id="rId10"/>
    <p:sldLayoutId id="2147485493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958850"/>
            <a:ext cx="788670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</a:t>
            </a:r>
            <a:endParaRPr lang="en-US" altLang="pl-PL" smtClean="0"/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2463800"/>
            <a:ext cx="7886700" cy="371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style wzorca tekstu</a:t>
            </a:r>
          </a:p>
          <a:p>
            <a:pPr lvl="1"/>
            <a:r>
              <a:rPr lang="pl-PL" altLang="pl-PL" smtClean="0"/>
              <a:t>Drugi poziom</a:t>
            </a:r>
          </a:p>
          <a:p>
            <a:pPr lvl="2"/>
            <a:r>
              <a:rPr lang="pl-PL" altLang="pl-PL" smtClean="0"/>
              <a:t>Trzeci poziom</a:t>
            </a:r>
          </a:p>
          <a:p>
            <a:pPr lvl="3"/>
            <a:r>
              <a:rPr lang="pl-PL" altLang="pl-PL" smtClean="0"/>
              <a:t>Czwarty poziom</a:t>
            </a:r>
          </a:p>
          <a:p>
            <a:pPr lvl="4"/>
            <a:r>
              <a:rPr lang="pl-PL" altLang="pl-PL" smtClean="0"/>
              <a:t>Piąty poziom</a:t>
            </a:r>
            <a:endParaRPr lang="en-US" altLang="pl-PL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9E285A97-A6EF-46BF-94CD-06984DD1A99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94" r:id="rId1"/>
    <p:sldLayoutId id="2147485495" r:id="rId2"/>
    <p:sldLayoutId id="2147485496" r:id="rId3"/>
    <p:sldLayoutId id="2147485497" r:id="rId4"/>
    <p:sldLayoutId id="2147485498" r:id="rId5"/>
    <p:sldLayoutId id="2147485499" r:id="rId6"/>
    <p:sldLayoutId id="2147485500" r:id="rId7"/>
    <p:sldLayoutId id="2147485501" r:id="rId8"/>
    <p:sldLayoutId id="2147485502" r:id="rId9"/>
    <p:sldLayoutId id="2147485503" r:id="rId10"/>
    <p:sldLayoutId id="2147485504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958850"/>
            <a:ext cx="788670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</a:t>
            </a:r>
            <a:endParaRPr lang="en-US" altLang="pl-PL" smtClean="0"/>
          </a:p>
        </p:txBody>
      </p:sp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2463800"/>
            <a:ext cx="7886700" cy="371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style wzorca tekstu</a:t>
            </a:r>
          </a:p>
          <a:p>
            <a:pPr lvl="1"/>
            <a:r>
              <a:rPr lang="pl-PL" altLang="pl-PL" smtClean="0"/>
              <a:t>Drugi poziom</a:t>
            </a:r>
          </a:p>
          <a:p>
            <a:pPr lvl="2"/>
            <a:r>
              <a:rPr lang="pl-PL" altLang="pl-PL" smtClean="0"/>
              <a:t>Trzeci poziom</a:t>
            </a:r>
          </a:p>
          <a:p>
            <a:pPr lvl="3"/>
            <a:r>
              <a:rPr lang="pl-PL" altLang="pl-PL" smtClean="0"/>
              <a:t>Czwarty poziom</a:t>
            </a:r>
          </a:p>
          <a:p>
            <a:pPr lvl="4"/>
            <a:r>
              <a:rPr lang="pl-PL" altLang="pl-PL" smtClean="0"/>
              <a:t>Piąty poziom</a:t>
            </a:r>
            <a:endParaRPr lang="en-US" altLang="pl-PL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E150EB80-B27C-4B31-9EAF-BA5AB5CB827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505" r:id="rId1"/>
    <p:sldLayoutId id="2147485506" r:id="rId2"/>
    <p:sldLayoutId id="2147485507" r:id="rId3"/>
    <p:sldLayoutId id="2147485508" r:id="rId4"/>
    <p:sldLayoutId id="2147485509" r:id="rId5"/>
    <p:sldLayoutId id="2147485510" r:id="rId6"/>
    <p:sldLayoutId id="2147485511" r:id="rId7"/>
    <p:sldLayoutId id="2147485512" r:id="rId8"/>
    <p:sldLayoutId id="2147485513" r:id="rId9"/>
    <p:sldLayoutId id="2147485514" r:id="rId10"/>
    <p:sldLayoutId id="2147485515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958850"/>
            <a:ext cx="788670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</a:t>
            </a:r>
            <a:endParaRPr lang="en-US" altLang="pl-PL" smtClean="0"/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2463800"/>
            <a:ext cx="7886700" cy="371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style wzorca tekstu</a:t>
            </a:r>
          </a:p>
          <a:p>
            <a:pPr lvl="1"/>
            <a:r>
              <a:rPr lang="pl-PL" altLang="pl-PL" smtClean="0"/>
              <a:t>Drugi poziom</a:t>
            </a:r>
          </a:p>
          <a:p>
            <a:pPr lvl="2"/>
            <a:r>
              <a:rPr lang="pl-PL" altLang="pl-PL" smtClean="0"/>
              <a:t>Trzeci poziom</a:t>
            </a:r>
          </a:p>
          <a:p>
            <a:pPr lvl="3"/>
            <a:r>
              <a:rPr lang="pl-PL" altLang="pl-PL" smtClean="0"/>
              <a:t>Czwarty poziom</a:t>
            </a:r>
          </a:p>
          <a:p>
            <a:pPr lvl="4"/>
            <a:r>
              <a:rPr lang="pl-PL" altLang="pl-PL" smtClean="0"/>
              <a:t>Piąty poziom</a:t>
            </a:r>
            <a:endParaRPr lang="en-US" altLang="pl-PL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5FCBE198-ACE2-49AE-89DA-4A4EACDC4728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516" r:id="rId1"/>
    <p:sldLayoutId id="2147485517" r:id="rId2"/>
    <p:sldLayoutId id="2147485518" r:id="rId3"/>
    <p:sldLayoutId id="2147485519" r:id="rId4"/>
    <p:sldLayoutId id="2147485520" r:id="rId5"/>
    <p:sldLayoutId id="2147485521" r:id="rId6"/>
    <p:sldLayoutId id="2147485522" r:id="rId7"/>
    <p:sldLayoutId id="2147485523" r:id="rId8"/>
    <p:sldLayoutId id="2147485524" r:id="rId9"/>
    <p:sldLayoutId id="2147485525" r:id="rId10"/>
    <p:sldLayoutId id="2147485526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958850"/>
            <a:ext cx="788670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</a:t>
            </a:r>
            <a:endParaRPr lang="en-US" altLang="pl-PL" smtClean="0"/>
          </a:p>
        </p:txBody>
      </p:sp>
      <p:sp>
        <p:nvSpPr>
          <p:cNvPr id="614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2463800"/>
            <a:ext cx="7886700" cy="371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style wzorca tekstu</a:t>
            </a:r>
          </a:p>
          <a:p>
            <a:pPr lvl="1"/>
            <a:r>
              <a:rPr lang="pl-PL" altLang="pl-PL" smtClean="0"/>
              <a:t>Drugi poziom</a:t>
            </a:r>
          </a:p>
          <a:p>
            <a:pPr lvl="2"/>
            <a:r>
              <a:rPr lang="pl-PL" altLang="pl-PL" smtClean="0"/>
              <a:t>Trzeci poziom</a:t>
            </a:r>
          </a:p>
          <a:p>
            <a:pPr lvl="3"/>
            <a:r>
              <a:rPr lang="pl-PL" altLang="pl-PL" smtClean="0"/>
              <a:t>Czwarty poziom</a:t>
            </a:r>
          </a:p>
          <a:p>
            <a:pPr lvl="4"/>
            <a:r>
              <a:rPr lang="pl-PL" altLang="pl-PL" smtClean="0"/>
              <a:t>Piąty poziom</a:t>
            </a:r>
            <a:endParaRPr lang="en-US" altLang="pl-PL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FFCBC96-09D4-4338-B3AA-8A94ABF2B069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527" r:id="rId1"/>
    <p:sldLayoutId id="2147485528" r:id="rId2"/>
    <p:sldLayoutId id="2147485529" r:id="rId3"/>
    <p:sldLayoutId id="2147485530" r:id="rId4"/>
    <p:sldLayoutId id="2147485531" r:id="rId5"/>
    <p:sldLayoutId id="2147485532" r:id="rId6"/>
    <p:sldLayoutId id="2147485533" r:id="rId7"/>
    <p:sldLayoutId id="2147485534" r:id="rId8"/>
    <p:sldLayoutId id="2147485535" r:id="rId9"/>
    <p:sldLayoutId id="2147485536" r:id="rId10"/>
    <p:sldLayoutId id="2147485537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958850"/>
            <a:ext cx="788670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</a:t>
            </a:r>
            <a:endParaRPr lang="en-US" altLang="pl-PL" smtClean="0"/>
          </a:p>
        </p:txBody>
      </p:sp>
      <p:sp>
        <p:nvSpPr>
          <p:cNvPr id="717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2463800"/>
            <a:ext cx="7886700" cy="371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style wzorca tekstu</a:t>
            </a:r>
          </a:p>
          <a:p>
            <a:pPr lvl="1"/>
            <a:r>
              <a:rPr lang="pl-PL" altLang="pl-PL" smtClean="0"/>
              <a:t>Drugi poziom</a:t>
            </a:r>
          </a:p>
          <a:p>
            <a:pPr lvl="2"/>
            <a:r>
              <a:rPr lang="pl-PL" altLang="pl-PL" smtClean="0"/>
              <a:t>Trzeci poziom</a:t>
            </a:r>
          </a:p>
          <a:p>
            <a:pPr lvl="3"/>
            <a:r>
              <a:rPr lang="pl-PL" altLang="pl-PL" smtClean="0"/>
              <a:t>Czwarty poziom</a:t>
            </a:r>
          </a:p>
          <a:p>
            <a:pPr lvl="4"/>
            <a:r>
              <a:rPr lang="pl-PL" altLang="pl-PL" smtClean="0"/>
              <a:t>Piąty poziom</a:t>
            </a:r>
            <a:endParaRPr lang="en-US" altLang="pl-PL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5DF948ED-28FD-4C9F-B01A-37117658E736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538" r:id="rId1"/>
    <p:sldLayoutId id="2147485539" r:id="rId2"/>
    <p:sldLayoutId id="2147485540" r:id="rId3"/>
    <p:sldLayoutId id="2147485541" r:id="rId4"/>
    <p:sldLayoutId id="2147485542" r:id="rId5"/>
    <p:sldLayoutId id="2147485543" r:id="rId6"/>
    <p:sldLayoutId id="2147485544" r:id="rId7"/>
    <p:sldLayoutId id="2147485545" r:id="rId8"/>
    <p:sldLayoutId id="2147485546" r:id="rId9"/>
    <p:sldLayoutId id="2147485547" r:id="rId10"/>
    <p:sldLayoutId id="2147485548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958850"/>
            <a:ext cx="788670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</a:t>
            </a:r>
            <a:endParaRPr lang="en-US" altLang="pl-PL" smtClean="0"/>
          </a:p>
        </p:txBody>
      </p:sp>
      <p:sp>
        <p:nvSpPr>
          <p:cNvPr id="819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2463800"/>
            <a:ext cx="7886700" cy="371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style wzorca tekstu</a:t>
            </a:r>
          </a:p>
          <a:p>
            <a:pPr lvl="1"/>
            <a:r>
              <a:rPr lang="pl-PL" altLang="pl-PL" smtClean="0"/>
              <a:t>Drugi poziom</a:t>
            </a:r>
          </a:p>
          <a:p>
            <a:pPr lvl="2"/>
            <a:r>
              <a:rPr lang="pl-PL" altLang="pl-PL" smtClean="0"/>
              <a:t>Trzeci poziom</a:t>
            </a:r>
          </a:p>
          <a:p>
            <a:pPr lvl="3"/>
            <a:r>
              <a:rPr lang="pl-PL" altLang="pl-PL" smtClean="0"/>
              <a:t>Czwarty poziom</a:t>
            </a:r>
          </a:p>
          <a:p>
            <a:pPr lvl="4"/>
            <a:r>
              <a:rPr lang="pl-PL" altLang="pl-PL" smtClean="0"/>
              <a:t>Piąty poziom</a:t>
            </a:r>
            <a:endParaRPr lang="en-US" altLang="pl-PL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B5C6B103-D8DF-4B4C-AA3D-08893FBFC1F4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549" r:id="rId1"/>
    <p:sldLayoutId id="2147485550" r:id="rId2"/>
    <p:sldLayoutId id="2147485551" r:id="rId3"/>
    <p:sldLayoutId id="2147485552" r:id="rId4"/>
    <p:sldLayoutId id="2147485553" r:id="rId5"/>
    <p:sldLayoutId id="2147485554" r:id="rId6"/>
    <p:sldLayoutId id="2147485555" r:id="rId7"/>
    <p:sldLayoutId id="2147485556" r:id="rId8"/>
    <p:sldLayoutId id="2147485557" r:id="rId9"/>
    <p:sldLayoutId id="2147485558" r:id="rId10"/>
    <p:sldLayoutId id="2147485559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958850"/>
            <a:ext cx="788670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</a:t>
            </a:r>
            <a:endParaRPr lang="en-US" altLang="pl-PL" smtClean="0"/>
          </a:p>
        </p:txBody>
      </p:sp>
      <p:sp>
        <p:nvSpPr>
          <p:cNvPr id="921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2463800"/>
            <a:ext cx="7886700" cy="371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style wzorca tekstu</a:t>
            </a:r>
          </a:p>
          <a:p>
            <a:pPr lvl="1"/>
            <a:r>
              <a:rPr lang="pl-PL" altLang="pl-PL" smtClean="0"/>
              <a:t>Drugi poziom</a:t>
            </a:r>
          </a:p>
          <a:p>
            <a:pPr lvl="2"/>
            <a:r>
              <a:rPr lang="pl-PL" altLang="pl-PL" smtClean="0"/>
              <a:t>Trzeci poziom</a:t>
            </a:r>
          </a:p>
          <a:p>
            <a:pPr lvl="3"/>
            <a:r>
              <a:rPr lang="pl-PL" altLang="pl-PL" smtClean="0"/>
              <a:t>Czwarty poziom</a:t>
            </a:r>
          </a:p>
          <a:p>
            <a:pPr lvl="4"/>
            <a:r>
              <a:rPr lang="pl-PL" altLang="pl-PL" smtClean="0"/>
              <a:t>Piąty poziom</a:t>
            </a:r>
            <a:endParaRPr lang="en-US" altLang="pl-PL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AAEC1096-7358-41F8-B136-B01DDD1D0371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560" r:id="rId1"/>
    <p:sldLayoutId id="2147485561" r:id="rId2"/>
    <p:sldLayoutId id="2147485562" r:id="rId3"/>
    <p:sldLayoutId id="2147485563" r:id="rId4"/>
    <p:sldLayoutId id="2147485564" r:id="rId5"/>
    <p:sldLayoutId id="2147485565" r:id="rId6"/>
    <p:sldLayoutId id="2147485566" r:id="rId7"/>
    <p:sldLayoutId id="2147485567" r:id="rId8"/>
    <p:sldLayoutId id="2147485568" r:id="rId9"/>
    <p:sldLayoutId id="2147485569" r:id="rId10"/>
    <p:sldLayoutId id="2147485570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958850"/>
            <a:ext cx="788670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</a:t>
            </a:r>
            <a:endParaRPr lang="en-US" altLang="pl-PL" smtClean="0"/>
          </a:p>
        </p:txBody>
      </p:sp>
      <p:sp>
        <p:nvSpPr>
          <p:cNvPr id="1024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2463800"/>
            <a:ext cx="7886700" cy="371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style wzorca tekstu</a:t>
            </a:r>
          </a:p>
          <a:p>
            <a:pPr lvl="1"/>
            <a:r>
              <a:rPr lang="pl-PL" altLang="pl-PL" smtClean="0"/>
              <a:t>Drugi poziom</a:t>
            </a:r>
          </a:p>
          <a:p>
            <a:pPr lvl="2"/>
            <a:r>
              <a:rPr lang="pl-PL" altLang="pl-PL" smtClean="0"/>
              <a:t>Trzeci poziom</a:t>
            </a:r>
          </a:p>
          <a:p>
            <a:pPr lvl="3"/>
            <a:r>
              <a:rPr lang="pl-PL" altLang="pl-PL" smtClean="0"/>
              <a:t>Czwarty poziom</a:t>
            </a:r>
          </a:p>
          <a:p>
            <a:pPr lvl="4"/>
            <a:r>
              <a:rPr lang="pl-PL" altLang="pl-PL" smtClean="0"/>
              <a:t>Piąty poziom</a:t>
            </a:r>
            <a:endParaRPr lang="en-US" altLang="pl-PL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26B87E6-9A34-4191-8498-26F1B7C89A7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571" r:id="rId1"/>
    <p:sldLayoutId id="2147485572" r:id="rId2"/>
    <p:sldLayoutId id="2147485573" r:id="rId3"/>
    <p:sldLayoutId id="2147485574" r:id="rId4"/>
    <p:sldLayoutId id="2147485575" r:id="rId5"/>
    <p:sldLayoutId id="2147485576" r:id="rId6"/>
    <p:sldLayoutId id="2147485577" r:id="rId7"/>
    <p:sldLayoutId id="2147485578" r:id="rId8"/>
    <p:sldLayoutId id="2147485579" r:id="rId9"/>
    <p:sldLayoutId id="2147485580" r:id="rId10"/>
    <p:sldLayoutId id="2147485581" r:id="rId11"/>
    <p:sldLayoutId id="2147485582" r:id="rId1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ymbol zastępczy zawartości 1"/>
          <p:cNvSpPr>
            <a:spLocks noGrp="1"/>
          </p:cNvSpPr>
          <p:nvPr>
            <p:ph idx="1"/>
          </p:nvPr>
        </p:nvSpPr>
        <p:spPr>
          <a:xfrm>
            <a:off x="545306" y="6858000"/>
            <a:ext cx="8240712" cy="1319212"/>
          </a:xfrm>
        </p:spPr>
        <p:txBody>
          <a:bodyPr/>
          <a:lstStyle/>
          <a:p>
            <a:pPr algn="ctr" eaLnBrk="1" hangingPunct="1">
              <a:lnSpc>
                <a:spcPct val="100000"/>
              </a:lnSpc>
              <a:spcBef>
                <a:spcPct val="0"/>
              </a:spcBef>
            </a:pPr>
            <a:endParaRPr lang="pl-PL" altLang="pl-PL" sz="2600" b="1" dirty="0" smtClean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0"/>
          </p:nvPr>
        </p:nvSpPr>
        <p:spPr>
          <a:xfrm>
            <a:off x="187325" y="3424687"/>
            <a:ext cx="8956675" cy="1753738"/>
          </a:xfrm>
        </p:spPr>
        <p:txBody>
          <a:bodyPr>
            <a:noAutofit/>
          </a:bodyPr>
          <a:lstStyle/>
          <a:p>
            <a:pPr algn="ctr"/>
            <a:r>
              <a:rPr lang="pl-PL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Mechanizmy wsparcia rozwoju zrównoważonej energii w </a:t>
            </a:r>
            <a:r>
              <a:rPr lang="pl-PL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ramach</a:t>
            </a:r>
            <a:endParaRPr lang="pl-PL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pl-PL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Regionalnego Programu Operacyjnego</a:t>
            </a:r>
          </a:p>
          <a:p>
            <a:pPr algn="ctr"/>
            <a:r>
              <a:rPr lang="pl-PL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itchFamily="34" charset="0"/>
              </a:rPr>
              <a:t>Województwa Świętokrzyskiego</a:t>
            </a:r>
          </a:p>
          <a:p>
            <a:pPr algn="ctr"/>
            <a:r>
              <a:rPr lang="pl-PL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itchFamily="34" charset="0"/>
              </a:rPr>
              <a:t>2014-2020</a:t>
            </a:r>
          </a:p>
          <a:p>
            <a:pPr algn="ctr"/>
            <a:endParaRPr lang="pl-PL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pitchFamily="34" charset="0"/>
            </a:endParaRPr>
          </a:p>
          <a:p>
            <a:pPr algn="ctr"/>
            <a:endParaRPr lang="pl-PL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pitchFamily="34" charset="0"/>
            </a:endParaRPr>
          </a:p>
        </p:txBody>
      </p:sp>
      <p:pic>
        <p:nvPicPr>
          <p:cNvPr id="126980" name="Obraz 4" descr="logotypy 2016 EFSI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3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Tytuł 1"/>
          <p:cNvSpPr>
            <a:spLocks noGrp="1"/>
          </p:cNvSpPr>
          <p:nvPr>
            <p:ph type="ctrTitle"/>
          </p:nvPr>
        </p:nvSpPr>
        <p:spPr>
          <a:xfrm>
            <a:off x="685800" y="1085850"/>
            <a:ext cx="7772400" cy="661988"/>
          </a:xfrm>
        </p:spPr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pl-PL" altLang="pl-PL" sz="3200" b="1" dirty="0" smtClean="0"/>
              <a:t>Alokacja RPO WŚ 2014-2020</a:t>
            </a:r>
          </a:p>
        </p:txBody>
      </p:sp>
      <p:sp>
        <p:nvSpPr>
          <p:cNvPr id="145411" name="Podtytuł 2"/>
          <p:cNvSpPr>
            <a:spLocks noGrp="1"/>
          </p:cNvSpPr>
          <p:nvPr>
            <p:ph type="subTitle" idx="1"/>
          </p:nvPr>
        </p:nvSpPr>
        <p:spPr>
          <a:xfrm>
            <a:off x="482600" y="1909763"/>
            <a:ext cx="8201025" cy="4662487"/>
          </a:xfrm>
        </p:spPr>
        <p:txBody>
          <a:bodyPr/>
          <a:lstStyle/>
          <a:p>
            <a:pPr algn="l" eaLnBrk="1" hangingPunct="1"/>
            <a:endParaRPr lang="pl-PL" altLang="pl-PL" sz="2800" dirty="0" smtClean="0"/>
          </a:p>
        </p:txBody>
      </p:sp>
      <p:pic>
        <p:nvPicPr>
          <p:cNvPr id="145412" name="Obraz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075" y="282575"/>
            <a:ext cx="425450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Symbol zastępczy zawartości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2976230"/>
              </p:ext>
            </p:extLst>
          </p:nvPr>
        </p:nvGraphicFramePr>
        <p:xfrm>
          <a:off x="482601" y="1909763"/>
          <a:ext cx="8290464" cy="4439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Tytuł 1"/>
          <p:cNvSpPr>
            <a:spLocks noGrp="1"/>
          </p:cNvSpPr>
          <p:nvPr>
            <p:ph type="ctrTitle"/>
          </p:nvPr>
        </p:nvSpPr>
        <p:spPr>
          <a:xfrm>
            <a:off x="685800" y="1085850"/>
            <a:ext cx="7772400" cy="661988"/>
          </a:xfrm>
          <a:solidFill>
            <a:srgbClr val="00B050"/>
          </a:solidFill>
        </p:spPr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pl-PL" altLang="pl-PL" sz="3200" b="1" dirty="0" smtClean="0"/>
              <a:t> 3. Efektywna i zielona energia</a:t>
            </a:r>
          </a:p>
        </p:txBody>
      </p:sp>
      <p:sp>
        <p:nvSpPr>
          <p:cNvPr id="146435" name="Podtytuł 2"/>
          <p:cNvSpPr>
            <a:spLocks noGrp="1"/>
          </p:cNvSpPr>
          <p:nvPr>
            <p:ph type="subTitle" idx="1"/>
          </p:nvPr>
        </p:nvSpPr>
        <p:spPr>
          <a:xfrm>
            <a:off x="482600" y="1909763"/>
            <a:ext cx="8201025" cy="4662487"/>
          </a:xfrm>
        </p:spPr>
        <p:txBody>
          <a:bodyPr/>
          <a:lstStyle/>
          <a:p>
            <a:pPr algn="l" eaLnBrk="1" hangingPunct="1"/>
            <a:r>
              <a:rPr lang="pl-PL" altLang="pl-PL" sz="3000" b="1" dirty="0" smtClean="0"/>
              <a:t>3.1. Wytwarzanie i dystrybucja energii pochodzącej ze źródeł odnawialnych</a:t>
            </a:r>
          </a:p>
          <a:p>
            <a:pPr algn="l" eaLnBrk="1" hangingPunct="1"/>
            <a:endParaRPr lang="pl-PL" altLang="pl-PL" sz="3000" b="1" dirty="0" smtClean="0"/>
          </a:p>
          <a:p>
            <a:pPr algn="l" eaLnBrk="1" hangingPunct="1"/>
            <a:r>
              <a:rPr lang="pl-PL" altLang="pl-PL" sz="3000" b="1" dirty="0" smtClean="0"/>
              <a:t>3.2. Efektywność energetyczna i odnawialne źródła energii</a:t>
            </a:r>
          </a:p>
        </p:txBody>
      </p:sp>
      <p:pic>
        <p:nvPicPr>
          <p:cNvPr id="146436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075" y="282575"/>
            <a:ext cx="425450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http://www.eko-budujacy.planergia.pl/js/ckm/upload/images/zdj/10784277_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508" y="4059029"/>
            <a:ext cx="3886200" cy="2332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Tytuł 1"/>
          <p:cNvSpPr>
            <a:spLocks noGrp="1"/>
          </p:cNvSpPr>
          <p:nvPr>
            <p:ph type="ctrTitle"/>
          </p:nvPr>
        </p:nvSpPr>
        <p:spPr>
          <a:xfrm>
            <a:off x="685800" y="1085850"/>
            <a:ext cx="7772400" cy="661988"/>
          </a:xfrm>
          <a:solidFill>
            <a:srgbClr val="00B050"/>
          </a:solidFill>
        </p:spPr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pl-PL" altLang="pl-PL" sz="3200" b="1" dirty="0" smtClean="0"/>
              <a:t>3. </a:t>
            </a:r>
            <a:r>
              <a:rPr lang="pl-PL" altLang="pl-PL" sz="3200" b="1" dirty="0"/>
              <a:t>Efektywna i zielona </a:t>
            </a:r>
            <a:r>
              <a:rPr lang="pl-PL" altLang="pl-PL" sz="3200" b="1" dirty="0" smtClean="0"/>
              <a:t>energia</a:t>
            </a:r>
          </a:p>
        </p:txBody>
      </p:sp>
      <p:sp>
        <p:nvSpPr>
          <p:cNvPr id="147459" name="Podtytuł 2"/>
          <p:cNvSpPr>
            <a:spLocks noGrp="1"/>
          </p:cNvSpPr>
          <p:nvPr>
            <p:ph type="subTitle" idx="1"/>
          </p:nvPr>
        </p:nvSpPr>
        <p:spPr>
          <a:xfrm>
            <a:off x="473974" y="1909763"/>
            <a:ext cx="8201025" cy="4662487"/>
          </a:xfrm>
        </p:spPr>
        <p:txBody>
          <a:bodyPr/>
          <a:lstStyle/>
          <a:p>
            <a:pPr algn="l" eaLnBrk="1" hangingPunct="1"/>
            <a:r>
              <a:rPr lang="pl-PL" altLang="pl-PL" sz="2600" b="1" dirty="0"/>
              <a:t>3.3. Poprawa efektywności energetycznej </a:t>
            </a:r>
            <a:endParaRPr lang="pl-PL" altLang="pl-PL" sz="2600" b="1" dirty="0" smtClean="0"/>
          </a:p>
          <a:p>
            <a:pPr algn="l" eaLnBrk="1" hangingPunct="1"/>
            <a:r>
              <a:rPr lang="pl-PL" altLang="pl-PL" sz="2600" b="1" dirty="0" smtClean="0"/>
              <a:t>z </a:t>
            </a:r>
            <a:r>
              <a:rPr lang="pl-PL" altLang="pl-PL" sz="2600" b="1" dirty="0"/>
              <a:t>wykorzystaniem odnawialnych źródeł energii w sektorze publicznym i </a:t>
            </a:r>
            <a:r>
              <a:rPr lang="pl-PL" altLang="pl-PL" sz="2600" b="1" dirty="0" smtClean="0"/>
              <a:t>mieszkaniowym</a:t>
            </a:r>
          </a:p>
          <a:p>
            <a:pPr algn="l" eaLnBrk="1" hangingPunct="1"/>
            <a:endParaRPr lang="pl-PL" altLang="pl-PL" sz="2800" b="1" dirty="0"/>
          </a:p>
          <a:p>
            <a:pPr algn="l" eaLnBrk="1" hangingPunct="1"/>
            <a:r>
              <a:rPr lang="pl-PL" altLang="pl-PL" sz="2600" b="1" dirty="0" smtClean="0"/>
              <a:t>3.4</a:t>
            </a:r>
            <a:r>
              <a:rPr lang="pl-PL" altLang="pl-PL" sz="2600" b="1" dirty="0"/>
              <a:t>. Strategia niskoemisyjna</a:t>
            </a:r>
            <a:r>
              <a:rPr lang="pl-PL" altLang="pl-PL" sz="2600" b="1" dirty="0" smtClean="0"/>
              <a:t>,</a:t>
            </a:r>
          </a:p>
          <a:p>
            <a:pPr algn="l" eaLnBrk="1" hangingPunct="1"/>
            <a:r>
              <a:rPr lang="pl-PL" altLang="pl-PL" sz="2600" b="1" dirty="0" smtClean="0"/>
              <a:t> </a:t>
            </a:r>
            <a:r>
              <a:rPr lang="pl-PL" altLang="pl-PL" sz="2600" b="1" dirty="0"/>
              <a:t>wsparcie zrównoważonej multimodalnej mobilności </a:t>
            </a:r>
            <a:r>
              <a:rPr lang="pl-PL" altLang="pl-PL" sz="2600" b="1" dirty="0" smtClean="0"/>
              <a:t>miejskiej</a:t>
            </a:r>
          </a:p>
          <a:p>
            <a:pPr algn="l" eaLnBrk="1" hangingPunct="1"/>
            <a:endParaRPr lang="pl-PL" altLang="pl-PL" sz="2600" b="1" dirty="0"/>
          </a:p>
        </p:txBody>
      </p:sp>
      <p:pic>
        <p:nvPicPr>
          <p:cNvPr id="147460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075" y="282575"/>
            <a:ext cx="425450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Obraz 7" descr="http://www.eog2016.mkidn.gov.pl/media/galerie/aktualnosci/termo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6200" y="2798763"/>
            <a:ext cx="2232000" cy="12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Obraz 12" descr="http://misja-emisja.pl/wp-content/uploads/2014/06/Depositphotos_6331073_m-550x298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3948" y="4659630"/>
            <a:ext cx="3527425" cy="19126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Tytuł 1"/>
          <p:cNvSpPr>
            <a:spLocks noGrp="1"/>
          </p:cNvSpPr>
          <p:nvPr>
            <p:ph type="ctrTitle"/>
          </p:nvPr>
        </p:nvSpPr>
        <p:spPr>
          <a:xfrm>
            <a:off x="685800" y="1085850"/>
            <a:ext cx="7772400" cy="661988"/>
          </a:xfrm>
          <a:solidFill>
            <a:srgbClr val="00B050"/>
          </a:solidFill>
        </p:spPr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pl-PL" altLang="pl-PL" sz="3200" b="1" dirty="0"/>
              <a:t>3. Efektywna i zielona energia</a:t>
            </a:r>
            <a:endParaRPr lang="pl-PL" altLang="pl-PL" sz="3200" b="1" dirty="0" smtClean="0"/>
          </a:p>
        </p:txBody>
      </p:sp>
      <p:sp>
        <p:nvSpPr>
          <p:cNvPr id="148483" name="Podtytuł 2"/>
          <p:cNvSpPr>
            <a:spLocks noGrp="1"/>
          </p:cNvSpPr>
          <p:nvPr>
            <p:ph type="subTitle" idx="1"/>
          </p:nvPr>
        </p:nvSpPr>
        <p:spPr>
          <a:xfrm>
            <a:off x="482600" y="1909763"/>
            <a:ext cx="8201025" cy="4662487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pl-PL" altLang="pl-PL" sz="2800" b="1" dirty="0"/>
              <a:t>3.1. Wytwarzanie i dystrybucja energii pochodzącej ze źródeł odnawialnych</a:t>
            </a:r>
          </a:p>
          <a:p>
            <a:r>
              <a:rPr lang="pl-PL" altLang="pl-PL" sz="2800" b="1" dirty="0"/>
              <a:t>Cel szczegółowy działania 3.1</a:t>
            </a:r>
          </a:p>
          <a:p>
            <a:r>
              <a:rPr lang="pl-PL" altLang="pl-PL" sz="2800" b="1" dirty="0" smtClean="0"/>
              <a:t>Zwiększony </a:t>
            </a:r>
            <a:r>
              <a:rPr lang="pl-PL" altLang="pl-PL" sz="2800" b="1" dirty="0"/>
              <a:t>udział energii produkowanej </a:t>
            </a:r>
          </a:p>
          <a:p>
            <a:r>
              <a:rPr lang="pl-PL" altLang="pl-PL" sz="2800" b="1" dirty="0"/>
              <a:t> z OZE w ogólnej produkcji energii </a:t>
            </a:r>
          </a:p>
          <a:p>
            <a:r>
              <a:rPr lang="pl-PL" altLang="pl-PL" sz="2800" b="1" dirty="0"/>
              <a:t>w województwie świętokrzyskim</a:t>
            </a:r>
          </a:p>
          <a:p>
            <a:pPr algn="l" eaLnBrk="1" hangingPunct="1"/>
            <a:endParaRPr lang="pl-PL" altLang="pl-PL" sz="2800" dirty="0" smtClean="0"/>
          </a:p>
        </p:txBody>
      </p:sp>
      <p:pic>
        <p:nvPicPr>
          <p:cNvPr id="148484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075" y="282575"/>
            <a:ext cx="425450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az 4" descr="http://energosystemy.pl/wp-content/uploads/2013/05/OZE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7833" y="4977442"/>
            <a:ext cx="4212000" cy="158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Tytuł 1"/>
          <p:cNvSpPr>
            <a:spLocks noGrp="1"/>
          </p:cNvSpPr>
          <p:nvPr>
            <p:ph type="ctrTitle"/>
          </p:nvPr>
        </p:nvSpPr>
        <p:spPr>
          <a:xfrm>
            <a:off x="685800" y="1085850"/>
            <a:ext cx="7772400" cy="661988"/>
          </a:xfrm>
          <a:solidFill>
            <a:srgbClr val="00B050"/>
          </a:solidFill>
        </p:spPr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pl-PL" altLang="pl-PL" sz="3200" b="1" dirty="0"/>
              <a:t>3. Efektywna i zielona energia</a:t>
            </a:r>
            <a:endParaRPr lang="pl-PL" altLang="pl-PL" sz="3200" b="1" dirty="0" smtClean="0"/>
          </a:p>
        </p:txBody>
      </p:sp>
      <p:sp>
        <p:nvSpPr>
          <p:cNvPr id="148483" name="Podtytuł 2"/>
          <p:cNvSpPr>
            <a:spLocks noGrp="1"/>
          </p:cNvSpPr>
          <p:nvPr>
            <p:ph type="subTitle" idx="1"/>
          </p:nvPr>
        </p:nvSpPr>
        <p:spPr>
          <a:xfrm>
            <a:off x="482600" y="1909763"/>
            <a:ext cx="8201025" cy="4662487"/>
          </a:xfrm>
        </p:spPr>
        <p:txBody>
          <a:bodyPr/>
          <a:lstStyle/>
          <a:p>
            <a:pPr algn="l"/>
            <a:r>
              <a:rPr lang="pl-PL" altLang="pl-PL" b="1" dirty="0"/>
              <a:t>W ramach Działania 3.1 wsparcie zostanie udzielone na projekty polegające na: </a:t>
            </a:r>
          </a:p>
          <a:p>
            <a:pPr algn="l"/>
            <a:r>
              <a:rPr lang="pl-PL" altLang="pl-PL" b="1" dirty="0" smtClean="0"/>
              <a:t>1.budowie</a:t>
            </a:r>
            <a:r>
              <a:rPr lang="pl-PL" altLang="pl-PL" b="1" dirty="0"/>
              <a:t>, przebudowie i modernizacji (w tym zakup urządzeń) infrastruktury, służącej do wytwarzania energii elektrycznej i cieplnej, pochodzącej ze wszystkich źródeł </a:t>
            </a:r>
            <a:r>
              <a:rPr lang="pl-PL" altLang="pl-PL" b="1" dirty="0" smtClean="0"/>
              <a:t>odnawialnych (energia </a:t>
            </a:r>
            <a:r>
              <a:rPr lang="pl-PL" altLang="pl-PL" b="1" dirty="0"/>
              <a:t>wodna, wiatru, słoneczna, geotermalna, biogazu, biomasy) z możliwością podłączenia do sieci dystrybucyjnej/ przesyłowej. 	</a:t>
            </a:r>
          </a:p>
          <a:p>
            <a:pPr algn="l"/>
            <a:r>
              <a:rPr lang="pl-PL" altLang="pl-PL" b="1" dirty="0"/>
              <a:t>2.budowie lub modernizacji jednostek wytwarzania energii elektrycznej i ciepła w wysokosprawnej kogeneracji z OZE, z możliwością podłączenia do sieci dystrybucyjnej/ przesyłowej.</a:t>
            </a:r>
            <a:endParaRPr lang="pl-PL" altLang="pl-PL" b="1" dirty="0" smtClean="0"/>
          </a:p>
          <a:p>
            <a:endParaRPr lang="pl-PL" altLang="pl-PL" dirty="0"/>
          </a:p>
          <a:p>
            <a:pPr algn="l" eaLnBrk="1" hangingPunct="1"/>
            <a:endParaRPr lang="pl-PL" altLang="pl-PL" sz="2800" dirty="0" smtClean="0"/>
          </a:p>
        </p:txBody>
      </p:sp>
      <p:pic>
        <p:nvPicPr>
          <p:cNvPr id="148484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075" y="282575"/>
            <a:ext cx="425450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4096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Tytuł 1"/>
          <p:cNvSpPr>
            <a:spLocks noGrp="1"/>
          </p:cNvSpPr>
          <p:nvPr>
            <p:ph type="ctrTitle"/>
          </p:nvPr>
        </p:nvSpPr>
        <p:spPr>
          <a:xfrm>
            <a:off x="685800" y="1085850"/>
            <a:ext cx="7772400" cy="661988"/>
          </a:xfrm>
          <a:solidFill>
            <a:srgbClr val="00B050"/>
          </a:solidFill>
        </p:spPr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pl-PL" altLang="pl-PL" sz="3200" b="1" dirty="0"/>
              <a:t>3. Efektywna i zielona energia</a:t>
            </a:r>
            <a:endParaRPr lang="pl-PL" altLang="pl-PL" sz="3200" b="1" dirty="0" smtClean="0"/>
          </a:p>
        </p:txBody>
      </p:sp>
      <p:sp>
        <p:nvSpPr>
          <p:cNvPr id="148483" name="Podtytuł 2"/>
          <p:cNvSpPr>
            <a:spLocks noGrp="1"/>
          </p:cNvSpPr>
          <p:nvPr>
            <p:ph type="subTitle" idx="1"/>
          </p:nvPr>
        </p:nvSpPr>
        <p:spPr>
          <a:xfrm>
            <a:off x="482600" y="1909763"/>
            <a:ext cx="8201025" cy="4662487"/>
          </a:xfrm>
        </p:spPr>
        <p:txBody>
          <a:bodyPr/>
          <a:lstStyle/>
          <a:p>
            <a:pPr algn="l">
              <a:defRPr/>
            </a:pPr>
            <a:r>
              <a:rPr lang="pl-PL" b="1" dirty="0"/>
              <a:t>3.budowie lub modernizacji jednostek wytwarzania energii elektrycznej, ciepła i chłodu w </a:t>
            </a:r>
            <a:r>
              <a:rPr lang="pl-PL" b="1" dirty="0" err="1"/>
              <a:t>trigeneracji</a:t>
            </a:r>
            <a:r>
              <a:rPr lang="pl-PL" b="1" dirty="0"/>
              <a:t> z OZE, mające na celu zmniejszenie kosztu i ilości energii pierwotnej niezbędnej do wytworzenia każdej z tych form energii odrębnie z możliwością podłączenia do sieci dystrybucyjnej/ przesyłowej </a:t>
            </a:r>
            <a:endParaRPr lang="pl-PL" b="1" dirty="0" smtClean="0"/>
          </a:p>
          <a:p>
            <a:pPr algn="l">
              <a:defRPr/>
            </a:pPr>
            <a:r>
              <a:rPr lang="pl-PL" b="1" dirty="0" smtClean="0"/>
              <a:t>4.budowie </a:t>
            </a:r>
            <a:r>
              <a:rPr lang="pl-PL" b="1" dirty="0"/>
              <a:t>i montażu instalacji </a:t>
            </a:r>
            <a:r>
              <a:rPr lang="pl-PL" b="1" dirty="0" smtClean="0"/>
              <a:t>służącej </a:t>
            </a:r>
            <a:r>
              <a:rPr lang="pl-PL" b="1" dirty="0"/>
              <a:t>do produkcji </a:t>
            </a:r>
            <a:r>
              <a:rPr lang="pl-PL" b="1" dirty="0" smtClean="0"/>
              <a:t>biokomponentów </a:t>
            </a:r>
            <a:r>
              <a:rPr lang="pl-PL" b="1" dirty="0"/>
              <a:t>i </a:t>
            </a:r>
            <a:r>
              <a:rPr lang="pl-PL" b="1" dirty="0" smtClean="0"/>
              <a:t>biopaliw </a:t>
            </a:r>
          </a:p>
          <a:p>
            <a:pPr algn="l">
              <a:defRPr/>
            </a:pPr>
            <a:r>
              <a:rPr lang="pl-PL" b="1" dirty="0" smtClean="0"/>
              <a:t>(</a:t>
            </a:r>
            <a:r>
              <a:rPr lang="pl-PL" b="1" dirty="0"/>
              <a:t>drugiej i trzeciej generacji</a:t>
            </a:r>
            <a:r>
              <a:rPr lang="pl-PL" b="1" dirty="0" smtClean="0"/>
              <a:t>).</a:t>
            </a:r>
          </a:p>
          <a:p>
            <a:pPr>
              <a:defRPr/>
            </a:pPr>
            <a:endParaRPr lang="pl-PL" b="1" dirty="0"/>
          </a:p>
        </p:txBody>
      </p:sp>
      <p:pic>
        <p:nvPicPr>
          <p:cNvPr id="148484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075" y="282575"/>
            <a:ext cx="425450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http://ekotrendy.pl/sites/ekotrendy.pl/files/images/logo_1.preview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276" y="4102983"/>
            <a:ext cx="2124000" cy="2160000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2391821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Tytuł 1"/>
          <p:cNvSpPr>
            <a:spLocks noGrp="1"/>
          </p:cNvSpPr>
          <p:nvPr>
            <p:ph type="ctrTitle"/>
          </p:nvPr>
        </p:nvSpPr>
        <p:spPr>
          <a:xfrm>
            <a:off x="685800" y="1085850"/>
            <a:ext cx="7772400" cy="661988"/>
          </a:xfrm>
          <a:solidFill>
            <a:srgbClr val="00B050"/>
          </a:solidFill>
        </p:spPr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pl-PL" altLang="pl-PL" sz="3200" b="1" dirty="0"/>
              <a:t>3. Efektywna i zielona energia</a:t>
            </a:r>
            <a:endParaRPr lang="pl-PL" altLang="pl-PL" sz="3200" b="1" dirty="0" smtClean="0"/>
          </a:p>
        </p:txBody>
      </p:sp>
      <p:sp>
        <p:nvSpPr>
          <p:cNvPr id="148483" name="Podtytuł 2"/>
          <p:cNvSpPr>
            <a:spLocks noGrp="1"/>
          </p:cNvSpPr>
          <p:nvPr>
            <p:ph type="subTitle" idx="1"/>
          </p:nvPr>
        </p:nvSpPr>
        <p:spPr>
          <a:xfrm>
            <a:off x="482600" y="1747839"/>
            <a:ext cx="8201025" cy="4824412"/>
          </a:xfrm>
        </p:spPr>
        <p:txBody>
          <a:bodyPr/>
          <a:lstStyle/>
          <a:p>
            <a:pPr algn="just">
              <a:spcBef>
                <a:spcPts val="600"/>
              </a:spcBef>
              <a:defRPr/>
            </a:pPr>
            <a:r>
              <a:rPr lang="pl-PL" b="1" dirty="0"/>
              <a:t>Typy beneficjentów:</a:t>
            </a:r>
          </a:p>
          <a:p>
            <a:pPr marL="342900" indent="-342900" algn="just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pl-PL" b="1" dirty="0"/>
              <a:t>jednostki samorządu terytorialnego lub podmioty działające w imieniu JST ,</a:t>
            </a:r>
          </a:p>
          <a:p>
            <a:pPr marL="342900" indent="-342900" algn="just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pl-PL" b="1" dirty="0"/>
              <a:t>przedsiębiorstwa duże, średnie, małe, mikro prowadzące działalność na terenie    województwa świętokrzyskiego, w tym producenci rolno – spożywczy,</a:t>
            </a:r>
          </a:p>
          <a:p>
            <a:pPr marL="342900" indent="-342900" algn="just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pl-PL" b="1" dirty="0"/>
              <a:t>uczelnie,</a:t>
            </a:r>
          </a:p>
          <a:p>
            <a:pPr marL="342900" indent="-342900" algn="just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pl-PL" b="1" dirty="0"/>
              <a:t>związki i stowarzyszenia JST,</a:t>
            </a:r>
          </a:p>
          <a:p>
            <a:pPr marL="342900" indent="-342900" algn="just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pl-PL" b="1" dirty="0"/>
              <a:t>podmioty lecznicze wykonujące na terenie województwa świętokrzyskiego działalność leczniczą finansowaną ze środków publicznych,</a:t>
            </a:r>
          </a:p>
          <a:p>
            <a:pPr marL="342900" indent="-342900" algn="just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pl-PL" b="1" dirty="0"/>
              <a:t>państwowe jednostki budżetowe,</a:t>
            </a:r>
          </a:p>
          <a:p>
            <a:pPr marL="342900" indent="-342900" algn="just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pl-PL" b="1" dirty="0"/>
              <a:t>instytucje kultury.</a:t>
            </a:r>
          </a:p>
          <a:p>
            <a:pPr algn="l" eaLnBrk="1" hangingPunct="1"/>
            <a:endParaRPr lang="pl-PL" altLang="pl-PL" sz="2800" dirty="0" smtClean="0"/>
          </a:p>
        </p:txBody>
      </p:sp>
      <p:pic>
        <p:nvPicPr>
          <p:cNvPr id="148484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075" y="282575"/>
            <a:ext cx="425450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5582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Tytuł 1"/>
          <p:cNvSpPr>
            <a:spLocks noGrp="1"/>
          </p:cNvSpPr>
          <p:nvPr>
            <p:ph type="ctrTitle"/>
          </p:nvPr>
        </p:nvSpPr>
        <p:spPr>
          <a:xfrm>
            <a:off x="685800" y="1085850"/>
            <a:ext cx="7772400" cy="661988"/>
          </a:xfrm>
          <a:solidFill>
            <a:srgbClr val="00B050"/>
          </a:solidFill>
        </p:spPr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pl-PL" altLang="pl-PL" sz="3200" b="1" dirty="0"/>
              <a:t>3. Efektywna i zielona energia</a:t>
            </a:r>
            <a:endParaRPr lang="pl-PL" altLang="pl-PL" sz="3200" b="1" dirty="0" smtClean="0"/>
          </a:p>
        </p:txBody>
      </p:sp>
      <p:sp>
        <p:nvSpPr>
          <p:cNvPr id="148483" name="Podtytuł 2"/>
          <p:cNvSpPr>
            <a:spLocks noGrp="1"/>
          </p:cNvSpPr>
          <p:nvPr>
            <p:ph type="subTitle" idx="1"/>
          </p:nvPr>
        </p:nvSpPr>
        <p:spPr>
          <a:xfrm>
            <a:off x="482600" y="1909763"/>
            <a:ext cx="8201025" cy="4662487"/>
          </a:xfrm>
        </p:spPr>
        <p:txBody>
          <a:bodyPr/>
          <a:lstStyle/>
          <a:p>
            <a:pPr eaLnBrk="1" hangingPunct="1"/>
            <a:endParaRPr lang="pl-PL" altLang="pl-PL" sz="3600" b="1" dirty="0" smtClean="0"/>
          </a:p>
          <a:p>
            <a:pPr eaLnBrk="1" hangingPunct="1"/>
            <a:r>
              <a:rPr lang="pl-PL" altLang="pl-PL" sz="3600" b="1" dirty="0" smtClean="0"/>
              <a:t>Inwestycje </a:t>
            </a:r>
            <a:r>
              <a:rPr lang="pl-PL" altLang="pl-PL" sz="3600" b="1" dirty="0"/>
              <a:t>realizowane w ramach niniejszego działania muszą wynikać z przygotowanych przez samorządy Planów Gospodarki </a:t>
            </a:r>
            <a:r>
              <a:rPr lang="pl-PL" altLang="pl-PL" sz="3600" b="1" dirty="0" smtClean="0"/>
              <a:t>Niskoemisyjnej</a:t>
            </a:r>
          </a:p>
          <a:p>
            <a:pPr eaLnBrk="1" hangingPunct="1"/>
            <a:endParaRPr lang="pl-PL" altLang="pl-PL" sz="3600" b="1" dirty="0"/>
          </a:p>
          <a:p>
            <a:pPr eaLnBrk="1" hangingPunct="1"/>
            <a:endParaRPr lang="pl-PL" altLang="pl-PL" sz="3600" dirty="0" smtClean="0"/>
          </a:p>
        </p:txBody>
      </p:sp>
      <p:pic>
        <p:nvPicPr>
          <p:cNvPr id="148484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075" y="282575"/>
            <a:ext cx="425450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Obraz 5" descr="https://brzeszcze.pl/zawartosc/grafika/7470_w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0500" y="4774331"/>
            <a:ext cx="3275965" cy="1501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38604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Tytuł 1"/>
          <p:cNvSpPr>
            <a:spLocks noGrp="1"/>
          </p:cNvSpPr>
          <p:nvPr>
            <p:ph type="ctrTitle"/>
          </p:nvPr>
        </p:nvSpPr>
        <p:spPr>
          <a:xfrm>
            <a:off x="685800" y="1085850"/>
            <a:ext cx="7772400" cy="661988"/>
          </a:xfrm>
          <a:solidFill>
            <a:srgbClr val="00B050"/>
          </a:solidFill>
        </p:spPr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pl-PL" altLang="pl-PL" sz="3200" b="1" dirty="0"/>
              <a:t>3. Efektywna i zielona energia</a:t>
            </a:r>
            <a:endParaRPr lang="pl-PL" altLang="pl-PL" sz="3200" b="1" dirty="0" smtClean="0"/>
          </a:p>
        </p:txBody>
      </p:sp>
      <p:sp>
        <p:nvSpPr>
          <p:cNvPr id="148483" name="Podtytuł 2"/>
          <p:cNvSpPr>
            <a:spLocks noGrp="1"/>
          </p:cNvSpPr>
          <p:nvPr>
            <p:ph type="subTitle" idx="1"/>
          </p:nvPr>
        </p:nvSpPr>
        <p:spPr>
          <a:xfrm>
            <a:off x="482600" y="1909763"/>
            <a:ext cx="8201025" cy="4662487"/>
          </a:xfrm>
        </p:spPr>
        <p:txBody>
          <a:bodyPr/>
          <a:lstStyle/>
          <a:p>
            <a:pPr algn="l" eaLnBrk="1" hangingPunct="1"/>
            <a:endParaRPr lang="pl-PL" sz="2800" dirty="0" smtClean="0"/>
          </a:p>
          <a:p>
            <a:pPr algn="l" eaLnBrk="1" hangingPunct="1"/>
            <a:r>
              <a:rPr lang="pl-PL" sz="2800" b="1" dirty="0" smtClean="0"/>
              <a:t>Projekty </a:t>
            </a:r>
            <a:r>
              <a:rPr lang="pl-PL" sz="2800" b="1" dirty="0"/>
              <a:t>dotyczące wytwarzania energii z OZE oceniane będą głównie poprzez pryzmat kryterium efektywności kosztowej oraz osiągniętych efektów wpisujących się w cele osi priorytetowej. Jednym z czynników branych pod uwagę przy wyborze takich inwestycji do wsparcia, będzie koncepcja opłacalności, czyli najlepszego stosunku wielkości środków unijnych przeznaczonych na uzyskanie 1 MWh energii lub 1 MW mocy zainstalowanej wynikających z budowy danej instalacji. </a:t>
            </a:r>
            <a:endParaRPr lang="pl-PL" sz="2800" b="1" u="sng" dirty="0"/>
          </a:p>
          <a:p>
            <a:pPr algn="l" eaLnBrk="1" hangingPunct="1"/>
            <a:endParaRPr lang="pl-PL" altLang="pl-PL" sz="2800" dirty="0" smtClean="0"/>
          </a:p>
        </p:txBody>
      </p:sp>
      <p:pic>
        <p:nvPicPr>
          <p:cNvPr id="148484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075" y="282575"/>
            <a:ext cx="425450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1917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Tytuł 1"/>
          <p:cNvSpPr>
            <a:spLocks noGrp="1"/>
          </p:cNvSpPr>
          <p:nvPr>
            <p:ph type="ctrTitle"/>
          </p:nvPr>
        </p:nvSpPr>
        <p:spPr>
          <a:xfrm>
            <a:off x="685800" y="1085850"/>
            <a:ext cx="7772400" cy="661988"/>
          </a:xfrm>
          <a:solidFill>
            <a:srgbClr val="00B050"/>
          </a:solidFill>
        </p:spPr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pl-PL" altLang="pl-PL" sz="3200" b="1" dirty="0"/>
              <a:t>3. Efektywna i zielona energia</a:t>
            </a:r>
            <a:endParaRPr lang="pl-PL" altLang="pl-PL" sz="3200" b="1" dirty="0" smtClean="0"/>
          </a:p>
        </p:txBody>
      </p:sp>
      <p:sp>
        <p:nvSpPr>
          <p:cNvPr id="148483" name="Podtytuł 2"/>
          <p:cNvSpPr>
            <a:spLocks noGrp="1"/>
          </p:cNvSpPr>
          <p:nvPr>
            <p:ph type="subTitle" idx="1"/>
          </p:nvPr>
        </p:nvSpPr>
        <p:spPr>
          <a:xfrm>
            <a:off x="482600" y="1909763"/>
            <a:ext cx="8201025" cy="4662487"/>
          </a:xfrm>
        </p:spPr>
        <p:txBody>
          <a:bodyPr/>
          <a:lstStyle/>
          <a:p>
            <a:pPr algn="l" eaLnBrk="1" hangingPunct="1"/>
            <a:endParaRPr lang="pl-PL" sz="2800" dirty="0" smtClean="0"/>
          </a:p>
          <a:p>
            <a:pPr algn="l" eaLnBrk="1" hangingPunct="1"/>
            <a:r>
              <a:rPr lang="pl-PL" sz="2800" b="1" dirty="0" smtClean="0"/>
              <a:t>O </a:t>
            </a:r>
            <a:r>
              <a:rPr lang="pl-PL" sz="2800" b="1" dirty="0"/>
              <a:t>wsparciu projektów decydować będą także inne osiągane rezultaty w stosunku do planowanych nakładów finansowych (np. wielkość redukcji CO2). Ponadto w trakcie oceny będą brane pod uwagę aspekty dotyczące lokalizacji tych inwestycji względem obszarów Natura 2000 (w szczególności obszarów specjalnej ochrony ptaków) oraz szlaków migracyjnych zwierząt, a także zgodność tego typu instalacji z regionalnymi oraz miejscowymi planami zagospodarowania przestrzennego. </a:t>
            </a:r>
            <a:endParaRPr lang="pl-PL" sz="2800" b="1" u="sng" dirty="0"/>
          </a:p>
          <a:p>
            <a:pPr algn="l" eaLnBrk="1" hangingPunct="1"/>
            <a:endParaRPr lang="pl-PL" altLang="pl-PL" sz="2800" dirty="0" smtClean="0"/>
          </a:p>
        </p:txBody>
      </p:sp>
      <p:pic>
        <p:nvPicPr>
          <p:cNvPr id="148484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075" y="282575"/>
            <a:ext cx="425450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276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Tytuł 1"/>
          <p:cNvSpPr>
            <a:spLocks noGrp="1"/>
          </p:cNvSpPr>
          <p:nvPr>
            <p:ph type="ctrTitle"/>
          </p:nvPr>
        </p:nvSpPr>
        <p:spPr>
          <a:xfrm>
            <a:off x="685800" y="1085850"/>
            <a:ext cx="7772400" cy="661988"/>
          </a:xfrm>
          <a:solidFill>
            <a:srgbClr val="00B050"/>
          </a:solidFill>
        </p:spPr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pl-PL" altLang="pl-PL" sz="3200" b="1" dirty="0"/>
              <a:t>3. Efektywna i zielona energia</a:t>
            </a:r>
            <a:endParaRPr lang="pl-PL" altLang="pl-PL" sz="3200" b="1" dirty="0" smtClean="0"/>
          </a:p>
        </p:txBody>
      </p:sp>
      <p:sp>
        <p:nvSpPr>
          <p:cNvPr id="148483" name="Podtytuł 2"/>
          <p:cNvSpPr>
            <a:spLocks noGrp="1"/>
          </p:cNvSpPr>
          <p:nvPr>
            <p:ph type="subTitle" idx="1"/>
          </p:nvPr>
        </p:nvSpPr>
        <p:spPr>
          <a:xfrm>
            <a:off x="482600" y="1909763"/>
            <a:ext cx="8201025" cy="4662487"/>
          </a:xfrm>
        </p:spPr>
        <p:txBody>
          <a:bodyPr/>
          <a:lstStyle/>
          <a:p>
            <a:pPr>
              <a:defRPr/>
            </a:pPr>
            <a:endParaRPr lang="pl-PL" sz="2800" b="1" dirty="0" smtClean="0"/>
          </a:p>
          <a:p>
            <a:pPr>
              <a:defRPr/>
            </a:pPr>
            <a:r>
              <a:rPr lang="pl-PL" sz="2800" b="1" dirty="0" smtClean="0"/>
              <a:t>Maksymalny </a:t>
            </a:r>
            <a:r>
              <a:rPr lang="pl-PL" sz="2800" b="1" dirty="0"/>
              <a:t>poziom dofinasowania:</a:t>
            </a:r>
          </a:p>
          <a:p>
            <a:pPr>
              <a:buFontTx/>
              <a:buChar char="-"/>
              <a:defRPr/>
            </a:pPr>
            <a:r>
              <a:rPr lang="pl-PL" sz="2800" b="1" dirty="0"/>
              <a:t>80% kosztów kwalifikowalnych dla mikro i małych przedsiębiorstw,</a:t>
            </a:r>
          </a:p>
          <a:p>
            <a:pPr>
              <a:buFontTx/>
              <a:buChar char="-"/>
              <a:defRPr/>
            </a:pPr>
            <a:r>
              <a:rPr lang="pl-PL" sz="2800" b="1" dirty="0"/>
              <a:t>70 % kosztów kwalifikowalnych dla średnich przedsiębiorstw,</a:t>
            </a:r>
          </a:p>
          <a:p>
            <a:pPr>
              <a:buFontTx/>
              <a:buChar char="-"/>
              <a:defRPr/>
            </a:pPr>
            <a:r>
              <a:rPr lang="pl-PL" sz="2800" b="1" dirty="0"/>
              <a:t>60 % kosztów kwalifikowalnych dla dużych przedsiębiorstw.</a:t>
            </a:r>
          </a:p>
          <a:p>
            <a:pPr algn="l" eaLnBrk="1" hangingPunct="1"/>
            <a:endParaRPr lang="pl-PL" altLang="pl-PL" sz="2800" dirty="0" smtClean="0"/>
          </a:p>
        </p:txBody>
      </p:sp>
      <p:pic>
        <p:nvPicPr>
          <p:cNvPr id="148484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075" y="282575"/>
            <a:ext cx="425450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1941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Tytuł 1"/>
          <p:cNvSpPr>
            <a:spLocks noGrp="1"/>
          </p:cNvSpPr>
          <p:nvPr>
            <p:ph type="ctrTitle"/>
          </p:nvPr>
        </p:nvSpPr>
        <p:spPr>
          <a:xfrm>
            <a:off x="685800" y="1085850"/>
            <a:ext cx="7772400" cy="661988"/>
          </a:xfrm>
          <a:solidFill>
            <a:srgbClr val="00B050"/>
          </a:solidFill>
        </p:spPr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pl-PL" altLang="pl-PL" sz="3200" b="1" dirty="0"/>
              <a:t>3. Efektywna i zielona energia</a:t>
            </a:r>
            <a:endParaRPr lang="pl-PL" altLang="pl-PL" sz="3200" b="1" dirty="0" smtClean="0"/>
          </a:p>
        </p:txBody>
      </p:sp>
      <p:sp>
        <p:nvSpPr>
          <p:cNvPr id="148483" name="Podtytuł 2"/>
          <p:cNvSpPr>
            <a:spLocks noGrp="1"/>
          </p:cNvSpPr>
          <p:nvPr>
            <p:ph type="subTitle" idx="1"/>
          </p:nvPr>
        </p:nvSpPr>
        <p:spPr>
          <a:xfrm>
            <a:off x="482600" y="1909763"/>
            <a:ext cx="8201025" cy="4662487"/>
          </a:xfrm>
        </p:spPr>
        <p:txBody>
          <a:bodyPr/>
          <a:lstStyle/>
          <a:p>
            <a:endParaRPr lang="pl-PL" altLang="pl-PL" sz="2800" b="1" dirty="0" smtClean="0"/>
          </a:p>
          <a:p>
            <a:endParaRPr lang="pl-PL" altLang="pl-PL" sz="2800" b="1" dirty="0"/>
          </a:p>
          <a:p>
            <a:pPr>
              <a:lnSpc>
                <a:spcPct val="150000"/>
              </a:lnSpc>
            </a:pPr>
            <a:r>
              <a:rPr lang="pl-PL" altLang="pl-PL" sz="3200" b="1" dirty="0" smtClean="0"/>
              <a:t>Działanie </a:t>
            </a:r>
            <a:r>
              <a:rPr lang="pl-PL" altLang="pl-PL" sz="3200" b="1" dirty="0"/>
              <a:t>3.2.</a:t>
            </a:r>
          </a:p>
          <a:p>
            <a:pPr>
              <a:lnSpc>
                <a:spcPct val="150000"/>
              </a:lnSpc>
            </a:pPr>
            <a:r>
              <a:rPr lang="pl-PL" altLang="pl-PL" sz="3200" b="1" dirty="0"/>
              <a:t>Efektywność energetyczna i odnawialne źródła energii w przedsiębiorstwach</a:t>
            </a:r>
          </a:p>
          <a:p>
            <a:pPr algn="l" eaLnBrk="1" hangingPunct="1"/>
            <a:endParaRPr lang="pl-PL" altLang="pl-PL" sz="2800" dirty="0" smtClean="0"/>
          </a:p>
        </p:txBody>
      </p:sp>
      <p:pic>
        <p:nvPicPr>
          <p:cNvPr id="148484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075" y="282575"/>
            <a:ext cx="425450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5920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Tytuł 1"/>
          <p:cNvSpPr>
            <a:spLocks noGrp="1"/>
          </p:cNvSpPr>
          <p:nvPr>
            <p:ph type="ctrTitle"/>
          </p:nvPr>
        </p:nvSpPr>
        <p:spPr>
          <a:xfrm>
            <a:off x="685800" y="1085850"/>
            <a:ext cx="7772400" cy="661988"/>
          </a:xfrm>
          <a:solidFill>
            <a:srgbClr val="00B050"/>
          </a:solidFill>
        </p:spPr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pl-PL" altLang="pl-PL" sz="3200" b="1" dirty="0"/>
              <a:t>3. Efektywna i zielona energia</a:t>
            </a:r>
            <a:endParaRPr lang="pl-PL" altLang="pl-PL" sz="3200" b="1" dirty="0" smtClean="0"/>
          </a:p>
        </p:txBody>
      </p:sp>
      <p:sp>
        <p:nvSpPr>
          <p:cNvPr id="148483" name="Podtytuł 2"/>
          <p:cNvSpPr>
            <a:spLocks noGrp="1"/>
          </p:cNvSpPr>
          <p:nvPr>
            <p:ph type="subTitle" idx="1"/>
          </p:nvPr>
        </p:nvSpPr>
        <p:spPr>
          <a:xfrm>
            <a:off x="482600" y="1909763"/>
            <a:ext cx="8201025" cy="4662487"/>
          </a:xfrm>
        </p:spPr>
        <p:txBody>
          <a:bodyPr/>
          <a:lstStyle/>
          <a:p>
            <a:pPr algn="l">
              <a:defRPr/>
            </a:pPr>
            <a:r>
              <a:rPr lang="pl-PL" b="1" dirty="0"/>
              <a:t>Typy projektów</a:t>
            </a:r>
            <a:r>
              <a:rPr lang="pl-PL" dirty="0"/>
              <a:t>:</a:t>
            </a:r>
          </a:p>
          <a:p>
            <a:pPr algn="l">
              <a:defRPr/>
            </a:pPr>
            <a:r>
              <a:rPr lang="pl-PL" sz="2200" b="1" dirty="0" smtClean="0"/>
              <a:t>Poprawa </a:t>
            </a:r>
            <a:r>
              <a:rPr lang="pl-PL" sz="2200" b="1" dirty="0"/>
              <a:t>efektywności energetycznej </a:t>
            </a:r>
            <a:r>
              <a:rPr lang="pl-PL" sz="2200" b="1" dirty="0" smtClean="0"/>
              <a:t>MŚP</a:t>
            </a:r>
          </a:p>
          <a:p>
            <a:pPr algn="l">
              <a:defRPr/>
            </a:pPr>
            <a:r>
              <a:rPr lang="pl-PL" sz="2200" b="1" dirty="0" smtClean="0"/>
              <a:t>(z uwzględnieniem OZE wykorzystanej na potrzeby własne), mająca na celu zmniejszenie zużycia i strat wody, energii elektrycznej, energii cieplnej, polegająca na:</a:t>
            </a:r>
          </a:p>
          <a:p>
            <a:pPr algn="l">
              <a:defRPr/>
            </a:pPr>
            <a:r>
              <a:rPr lang="pl-PL" sz="2200" b="1" dirty="0" smtClean="0"/>
              <a:t>-     Modernizacji </a:t>
            </a:r>
            <a:r>
              <a:rPr lang="pl-PL" sz="2200" b="1" dirty="0"/>
              <a:t>i rozbudowie linii produkcyjnych (w tym zakup urządzeń, maszyn) na bardziej efektywne energetycznie</a:t>
            </a:r>
            <a:r>
              <a:rPr lang="pl-PL" sz="2200" b="1" dirty="0" smtClean="0"/>
              <a:t>;</a:t>
            </a:r>
          </a:p>
          <a:p>
            <a:pPr marL="342900" indent="-342900" algn="l">
              <a:buFontTx/>
              <a:buChar char="-"/>
            </a:pPr>
            <a:r>
              <a:rPr lang="pl-PL" altLang="pl-PL" sz="2200" b="1" dirty="0" smtClean="0"/>
              <a:t>Głębokiej</a:t>
            </a:r>
            <a:r>
              <a:rPr lang="pl-PL" altLang="pl-PL" sz="2200" b="1" dirty="0"/>
              <a:t>, kompleksowej modernizacji energetycznej budynków w </a:t>
            </a:r>
            <a:r>
              <a:rPr lang="pl-PL" altLang="pl-PL" sz="2200" b="1" dirty="0" smtClean="0"/>
              <a:t>przedsiębiorstwach,</a:t>
            </a:r>
          </a:p>
          <a:p>
            <a:pPr marL="342900" indent="-342900" algn="l">
              <a:buFontTx/>
              <a:buChar char="-"/>
            </a:pPr>
            <a:r>
              <a:rPr lang="pl-PL" altLang="pl-PL" sz="2200" b="1" dirty="0" smtClean="0"/>
              <a:t>Zastosowaniu </a:t>
            </a:r>
            <a:r>
              <a:rPr lang="pl-PL" altLang="pl-PL" sz="2200" b="1" dirty="0"/>
              <a:t>technologii efektywnych energetycznie w </a:t>
            </a:r>
            <a:r>
              <a:rPr lang="pl-PL" altLang="pl-PL" sz="2200" b="1" dirty="0" smtClean="0"/>
              <a:t>przedsiębiorstwach,</a:t>
            </a:r>
          </a:p>
          <a:p>
            <a:pPr marL="342900" indent="-342900" algn="l">
              <a:buFontTx/>
              <a:buChar char="-"/>
            </a:pPr>
            <a:r>
              <a:rPr lang="pl-PL" altLang="pl-PL" sz="2200" b="1" dirty="0" smtClean="0"/>
              <a:t>Zastosowaniu </a:t>
            </a:r>
            <a:r>
              <a:rPr lang="pl-PL" altLang="pl-PL" sz="2200" b="1" dirty="0"/>
              <a:t>energooszczędnych (energia elektryczna, ciepło, chłód, woda) technologii produkcji i użytkowania energii.</a:t>
            </a:r>
          </a:p>
          <a:p>
            <a:pPr algn="l">
              <a:defRPr/>
            </a:pPr>
            <a:endParaRPr lang="pl-PL" sz="2600" dirty="0"/>
          </a:p>
          <a:p>
            <a:pPr algn="l" eaLnBrk="1" hangingPunct="1"/>
            <a:endParaRPr lang="pl-PL" altLang="pl-PL" sz="2800" dirty="0" smtClean="0"/>
          </a:p>
        </p:txBody>
      </p:sp>
      <p:pic>
        <p:nvPicPr>
          <p:cNvPr id="148484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075" y="282575"/>
            <a:ext cx="425450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5195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Tytuł 1"/>
          <p:cNvSpPr>
            <a:spLocks noGrp="1"/>
          </p:cNvSpPr>
          <p:nvPr>
            <p:ph type="ctrTitle"/>
          </p:nvPr>
        </p:nvSpPr>
        <p:spPr>
          <a:xfrm>
            <a:off x="685800" y="1085850"/>
            <a:ext cx="7772400" cy="661988"/>
          </a:xfrm>
          <a:solidFill>
            <a:srgbClr val="00B050"/>
          </a:solidFill>
        </p:spPr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pl-PL" altLang="pl-PL" sz="3200" b="1" dirty="0"/>
              <a:t>3. Efektywna i zielona energia</a:t>
            </a:r>
            <a:endParaRPr lang="pl-PL" altLang="pl-PL" sz="3200" b="1" dirty="0" smtClean="0"/>
          </a:p>
        </p:txBody>
      </p:sp>
      <p:sp>
        <p:nvSpPr>
          <p:cNvPr id="148483" name="Podtytuł 2"/>
          <p:cNvSpPr>
            <a:spLocks noGrp="1"/>
          </p:cNvSpPr>
          <p:nvPr>
            <p:ph type="subTitle" idx="1"/>
          </p:nvPr>
        </p:nvSpPr>
        <p:spPr>
          <a:xfrm>
            <a:off x="482600" y="1909763"/>
            <a:ext cx="8201025" cy="4662487"/>
          </a:xfrm>
        </p:spPr>
        <p:txBody>
          <a:bodyPr/>
          <a:lstStyle/>
          <a:p>
            <a:pPr algn="l" eaLnBrk="1" hangingPunct="1"/>
            <a:endParaRPr lang="pl-PL" altLang="pl-PL" sz="2800" dirty="0" smtClean="0"/>
          </a:p>
          <a:p>
            <a:pPr algn="l" eaLnBrk="1" hangingPunct="1"/>
            <a:endParaRPr lang="pl-PL" altLang="pl-PL" sz="2800" dirty="0"/>
          </a:p>
          <a:p>
            <a:pPr algn="l" eaLnBrk="1" hangingPunct="1"/>
            <a:endParaRPr lang="pl-PL" altLang="pl-PL" sz="2800" dirty="0" smtClean="0"/>
          </a:p>
          <a:p>
            <a:pPr eaLnBrk="1" hangingPunct="1"/>
            <a:r>
              <a:rPr lang="pl-PL" altLang="pl-PL" sz="2800" b="1" dirty="0" smtClean="0"/>
              <a:t>Wprowadzenie </a:t>
            </a:r>
            <a:r>
              <a:rPr lang="pl-PL" altLang="pl-PL" sz="2800" b="1" dirty="0"/>
              <a:t>systemu zarządzania energią w oparciu o TIK nie może być odrębnym projektem, może stanowić jedynie element projektu.</a:t>
            </a:r>
          </a:p>
          <a:p>
            <a:pPr eaLnBrk="1" hangingPunct="1"/>
            <a:endParaRPr lang="pl-PL" altLang="pl-PL" sz="2800" b="1" dirty="0" smtClean="0"/>
          </a:p>
        </p:txBody>
      </p:sp>
      <p:pic>
        <p:nvPicPr>
          <p:cNvPr id="148484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075" y="282575"/>
            <a:ext cx="425450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7746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Tytuł 1"/>
          <p:cNvSpPr>
            <a:spLocks noGrp="1"/>
          </p:cNvSpPr>
          <p:nvPr>
            <p:ph type="ctrTitle"/>
          </p:nvPr>
        </p:nvSpPr>
        <p:spPr>
          <a:xfrm>
            <a:off x="685800" y="1085850"/>
            <a:ext cx="7772400" cy="661988"/>
          </a:xfrm>
          <a:solidFill>
            <a:srgbClr val="00B050"/>
          </a:solidFill>
        </p:spPr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pl-PL" altLang="pl-PL" sz="3200" b="1" dirty="0"/>
              <a:t>3. Efektywna i zielona energia</a:t>
            </a:r>
            <a:endParaRPr lang="pl-PL" altLang="pl-PL" sz="3200" b="1" dirty="0" smtClean="0"/>
          </a:p>
        </p:txBody>
      </p:sp>
      <p:sp>
        <p:nvSpPr>
          <p:cNvPr id="148483" name="Podtytuł 2"/>
          <p:cNvSpPr>
            <a:spLocks noGrp="1"/>
          </p:cNvSpPr>
          <p:nvPr>
            <p:ph type="subTitle" idx="1"/>
          </p:nvPr>
        </p:nvSpPr>
        <p:spPr>
          <a:xfrm>
            <a:off x="482600" y="1909763"/>
            <a:ext cx="8201025" cy="4662487"/>
          </a:xfrm>
        </p:spPr>
        <p:txBody>
          <a:bodyPr/>
          <a:lstStyle/>
          <a:p>
            <a:pPr>
              <a:defRPr/>
            </a:pPr>
            <a:endParaRPr lang="pl-PL" sz="2800" b="1" dirty="0" smtClean="0"/>
          </a:p>
          <a:p>
            <a:pPr>
              <a:defRPr/>
            </a:pPr>
            <a:r>
              <a:rPr lang="pl-PL" sz="2800" b="1" dirty="0" smtClean="0"/>
              <a:t>Wsparcie </a:t>
            </a:r>
            <a:r>
              <a:rPr lang="pl-PL" sz="2800" b="1" dirty="0"/>
              <a:t>w realizacji projektów:</a:t>
            </a:r>
          </a:p>
          <a:p>
            <a:pPr>
              <a:defRPr/>
            </a:pPr>
            <a:r>
              <a:rPr lang="pl-PL" sz="2800" b="1" dirty="0"/>
              <a:t>Projekty polegające na szeroko rozumianym pojęciu efektywności energetycznej muszą wynikać z uprzednio przeprowadzonego audytu efektywności energetycznej i/lub audytu energetycznego.</a:t>
            </a:r>
          </a:p>
          <a:p>
            <a:pPr>
              <a:defRPr/>
            </a:pPr>
            <a:r>
              <a:rPr lang="pl-PL" sz="2800" b="1" dirty="0"/>
              <a:t>Inwestycje realizowane w ramach niniejszego działania muszą wynikać z przygotowanych przez samorządy planów Gospodarki Niskoemisyjnej</a:t>
            </a:r>
            <a:endParaRPr lang="pl-PL" altLang="pl-PL" sz="2800" b="1" dirty="0" smtClean="0"/>
          </a:p>
        </p:txBody>
      </p:sp>
      <p:pic>
        <p:nvPicPr>
          <p:cNvPr id="148484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075" y="282575"/>
            <a:ext cx="425450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4954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Tytuł 1"/>
          <p:cNvSpPr>
            <a:spLocks noGrp="1"/>
          </p:cNvSpPr>
          <p:nvPr>
            <p:ph type="ctrTitle"/>
          </p:nvPr>
        </p:nvSpPr>
        <p:spPr>
          <a:xfrm>
            <a:off x="685800" y="1085850"/>
            <a:ext cx="7772400" cy="661988"/>
          </a:xfrm>
          <a:solidFill>
            <a:srgbClr val="00B050"/>
          </a:solidFill>
        </p:spPr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pl-PL" altLang="pl-PL" sz="3200" b="1" dirty="0"/>
              <a:t>3. Efektywna i zielona energia</a:t>
            </a:r>
            <a:endParaRPr lang="pl-PL" altLang="pl-PL" sz="3200" b="1" dirty="0" smtClean="0"/>
          </a:p>
        </p:txBody>
      </p:sp>
      <p:sp>
        <p:nvSpPr>
          <p:cNvPr id="148483" name="Podtytuł 2"/>
          <p:cNvSpPr>
            <a:spLocks noGrp="1"/>
          </p:cNvSpPr>
          <p:nvPr>
            <p:ph type="subTitle" idx="1"/>
          </p:nvPr>
        </p:nvSpPr>
        <p:spPr>
          <a:xfrm>
            <a:off x="482600" y="1909763"/>
            <a:ext cx="8201025" cy="4662487"/>
          </a:xfrm>
        </p:spPr>
        <p:txBody>
          <a:bodyPr/>
          <a:lstStyle/>
          <a:p>
            <a:pPr>
              <a:defRPr/>
            </a:pPr>
            <a:endParaRPr lang="pl-PL" sz="2800" b="1" dirty="0" smtClean="0"/>
          </a:p>
          <a:p>
            <a:pPr>
              <a:defRPr/>
            </a:pPr>
            <a:r>
              <a:rPr lang="pl-PL" sz="2800" b="1" dirty="0" smtClean="0"/>
              <a:t>Maksymalny </a:t>
            </a:r>
            <a:r>
              <a:rPr lang="pl-PL" sz="2800" b="1" dirty="0"/>
              <a:t>poziom dofinansowania:</a:t>
            </a:r>
          </a:p>
          <a:p>
            <a:pPr>
              <a:defRPr/>
            </a:pPr>
            <a:r>
              <a:rPr lang="pl-PL" sz="2800" b="1" dirty="0"/>
              <a:t>W zakresie efektywności energetycznej:</a:t>
            </a:r>
          </a:p>
          <a:p>
            <a:pPr>
              <a:buFontTx/>
              <a:buChar char="-"/>
              <a:defRPr/>
            </a:pPr>
            <a:r>
              <a:rPr lang="pl-PL" sz="2800" b="1" dirty="0"/>
              <a:t>65 % kosztów kwalifikowalnych dla mikro i małych przedsiębiorstw,</a:t>
            </a:r>
          </a:p>
          <a:p>
            <a:pPr>
              <a:buFontTx/>
              <a:buChar char="-"/>
              <a:defRPr/>
            </a:pPr>
            <a:r>
              <a:rPr lang="pl-PL" sz="2800" b="1" dirty="0"/>
              <a:t>55% kosztów kwalifikowalnych dla średnich przedsiębiorstw</a:t>
            </a:r>
            <a:r>
              <a:rPr lang="pl-PL" sz="2800" b="1" dirty="0" smtClean="0"/>
              <a:t>.</a:t>
            </a:r>
          </a:p>
          <a:p>
            <a:pPr>
              <a:buFontTx/>
              <a:buChar char="-"/>
              <a:defRPr/>
            </a:pPr>
            <a:endParaRPr lang="pl-PL" sz="2800" b="1" dirty="0" smtClean="0"/>
          </a:p>
          <a:p>
            <a:pPr>
              <a:defRPr/>
            </a:pPr>
            <a:r>
              <a:rPr lang="pl-PL" altLang="pl-PL" sz="2800" b="1" dirty="0"/>
              <a:t>Nabór trwa do 9 września 2016 roku</a:t>
            </a:r>
          </a:p>
          <a:p>
            <a:pPr>
              <a:buFontTx/>
              <a:buChar char="-"/>
              <a:defRPr/>
            </a:pPr>
            <a:endParaRPr lang="pl-PL" sz="2800" b="1" dirty="0"/>
          </a:p>
        </p:txBody>
      </p:sp>
      <p:pic>
        <p:nvPicPr>
          <p:cNvPr id="148484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075" y="282575"/>
            <a:ext cx="425450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7655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Tytuł 1"/>
          <p:cNvSpPr>
            <a:spLocks noGrp="1"/>
          </p:cNvSpPr>
          <p:nvPr>
            <p:ph type="ctrTitle"/>
          </p:nvPr>
        </p:nvSpPr>
        <p:spPr>
          <a:xfrm>
            <a:off x="685800" y="1085850"/>
            <a:ext cx="7772400" cy="661988"/>
          </a:xfrm>
          <a:solidFill>
            <a:srgbClr val="00B050"/>
          </a:solidFill>
        </p:spPr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pl-PL" altLang="pl-PL" sz="3200" b="1" dirty="0"/>
              <a:t>3. Efektywna i zielona energia</a:t>
            </a:r>
            <a:endParaRPr lang="pl-PL" altLang="pl-PL" sz="3200" b="1" dirty="0" smtClean="0"/>
          </a:p>
        </p:txBody>
      </p:sp>
      <p:sp>
        <p:nvSpPr>
          <p:cNvPr id="148483" name="Podtytuł 2"/>
          <p:cNvSpPr>
            <a:spLocks noGrp="1"/>
          </p:cNvSpPr>
          <p:nvPr>
            <p:ph type="subTitle" idx="1"/>
          </p:nvPr>
        </p:nvSpPr>
        <p:spPr>
          <a:xfrm>
            <a:off x="482600" y="1909763"/>
            <a:ext cx="8201025" cy="4662487"/>
          </a:xfrm>
        </p:spPr>
        <p:txBody>
          <a:bodyPr/>
          <a:lstStyle/>
          <a:p>
            <a:pPr algn="l" eaLnBrk="1" hangingPunct="1"/>
            <a:endParaRPr lang="pl-PL" altLang="pl-PL" sz="2800" dirty="0" smtClean="0"/>
          </a:p>
          <a:p>
            <a:pPr eaLnBrk="1" hangingPunct="1"/>
            <a:endParaRPr lang="pl-PL" altLang="pl-PL" sz="3200" b="1" dirty="0" smtClean="0"/>
          </a:p>
          <a:p>
            <a:pPr eaLnBrk="1" hangingPunct="1"/>
            <a:r>
              <a:rPr lang="pl-PL" altLang="pl-PL" sz="3200" b="1" dirty="0" smtClean="0"/>
              <a:t>3.3</a:t>
            </a:r>
            <a:r>
              <a:rPr lang="pl-PL" altLang="pl-PL" sz="3200" b="1" dirty="0"/>
              <a:t>. Poprawa efektywności energetycznej </a:t>
            </a:r>
          </a:p>
          <a:p>
            <a:pPr eaLnBrk="1" hangingPunct="1"/>
            <a:r>
              <a:rPr lang="pl-PL" altLang="pl-PL" sz="3200" b="1" dirty="0"/>
              <a:t>z wykorzystaniem odnawialnych źródeł energii w sektorze publicznym i mieszkaniowym</a:t>
            </a:r>
          </a:p>
          <a:p>
            <a:pPr algn="l" eaLnBrk="1" hangingPunct="1"/>
            <a:endParaRPr lang="pl-PL" altLang="pl-PL" sz="2800" dirty="0" smtClean="0"/>
          </a:p>
        </p:txBody>
      </p:sp>
      <p:pic>
        <p:nvPicPr>
          <p:cNvPr id="148484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075" y="282575"/>
            <a:ext cx="425450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9226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Tytuł 1"/>
          <p:cNvSpPr>
            <a:spLocks noGrp="1"/>
          </p:cNvSpPr>
          <p:nvPr>
            <p:ph type="ctrTitle"/>
          </p:nvPr>
        </p:nvSpPr>
        <p:spPr>
          <a:xfrm>
            <a:off x="685800" y="1085850"/>
            <a:ext cx="7772400" cy="661988"/>
          </a:xfrm>
          <a:solidFill>
            <a:srgbClr val="00B050"/>
          </a:solidFill>
        </p:spPr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pl-PL" altLang="pl-PL" sz="3200" b="1" dirty="0"/>
              <a:t>3. Efektywna i zielona energia</a:t>
            </a:r>
            <a:endParaRPr lang="pl-PL" altLang="pl-PL" sz="3200" b="1" dirty="0" smtClean="0"/>
          </a:p>
        </p:txBody>
      </p:sp>
      <p:sp>
        <p:nvSpPr>
          <p:cNvPr id="148483" name="Podtytuł 2"/>
          <p:cNvSpPr>
            <a:spLocks noGrp="1"/>
          </p:cNvSpPr>
          <p:nvPr>
            <p:ph type="subTitle" idx="1"/>
          </p:nvPr>
        </p:nvSpPr>
        <p:spPr>
          <a:xfrm>
            <a:off x="482600" y="1909763"/>
            <a:ext cx="8201025" cy="4662487"/>
          </a:xfrm>
        </p:spPr>
        <p:txBody>
          <a:bodyPr/>
          <a:lstStyle/>
          <a:p>
            <a:pPr eaLnBrk="1" hangingPunct="1"/>
            <a:endParaRPr lang="pl-PL" altLang="pl-PL" sz="2800" b="1" dirty="0" smtClean="0"/>
          </a:p>
          <a:p>
            <a:pPr eaLnBrk="1" hangingPunct="1"/>
            <a:r>
              <a:rPr lang="pl-PL" altLang="pl-PL" sz="3000" b="1" dirty="0" smtClean="0"/>
              <a:t>Typy projektów:</a:t>
            </a:r>
          </a:p>
          <a:p>
            <a:pPr eaLnBrk="1" hangingPunct="1"/>
            <a:r>
              <a:rPr lang="pl-PL" altLang="pl-PL" sz="3000" b="1" dirty="0" smtClean="0"/>
              <a:t>Głęboka, kompleksowa modernizacja energetyczna budynków użyteczności publicznej oraz wielorodzinnych budynków mieszkalnych wraz z wymianą wyposażenia tych obiektów na energooszczędne w oparciu o wyniki przeprowadzonego audytu energetycznego</a:t>
            </a:r>
            <a:r>
              <a:rPr lang="pl-PL" altLang="pl-PL" sz="2800" b="1" dirty="0" smtClean="0"/>
              <a:t>. </a:t>
            </a:r>
          </a:p>
        </p:txBody>
      </p:sp>
      <p:pic>
        <p:nvPicPr>
          <p:cNvPr id="148484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075" y="282575"/>
            <a:ext cx="425450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8597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Tytuł 1"/>
          <p:cNvSpPr>
            <a:spLocks noGrp="1"/>
          </p:cNvSpPr>
          <p:nvPr>
            <p:ph type="ctrTitle"/>
          </p:nvPr>
        </p:nvSpPr>
        <p:spPr>
          <a:xfrm>
            <a:off x="685800" y="1085850"/>
            <a:ext cx="7772400" cy="661988"/>
          </a:xfrm>
          <a:solidFill>
            <a:srgbClr val="00B050"/>
          </a:solidFill>
        </p:spPr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pl-PL" altLang="pl-PL" sz="3200" b="1" dirty="0"/>
              <a:t>3. Efektywna i zielona energia</a:t>
            </a:r>
            <a:endParaRPr lang="pl-PL" altLang="pl-PL" sz="3200" b="1" dirty="0" smtClean="0"/>
          </a:p>
        </p:txBody>
      </p:sp>
      <p:sp>
        <p:nvSpPr>
          <p:cNvPr id="148483" name="Podtytuł 2"/>
          <p:cNvSpPr>
            <a:spLocks noGrp="1"/>
          </p:cNvSpPr>
          <p:nvPr>
            <p:ph type="subTitle" idx="1"/>
          </p:nvPr>
        </p:nvSpPr>
        <p:spPr>
          <a:xfrm>
            <a:off x="482600" y="1909763"/>
            <a:ext cx="8201025" cy="4662487"/>
          </a:xfrm>
        </p:spPr>
        <p:txBody>
          <a:bodyPr/>
          <a:lstStyle/>
          <a:p>
            <a:pPr algn="l" eaLnBrk="1" hangingPunct="1"/>
            <a:endParaRPr lang="pl-PL" altLang="pl-PL" sz="2800" dirty="0" smtClean="0"/>
          </a:p>
          <a:p>
            <a:pPr algn="l" eaLnBrk="1" hangingPunct="1"/>
            <a:endParaRPr lang="pl-PL" altLang="pl-PL" sz="2800" dirty="0"/>
          </a:p>
          <a:p>
            <a:pPr eaLnBrk="1" hangingPunct="1"/>
            <a:r>
              <a:rPr lang="pl-PL" altLang="pl-PL" sz="2800" b="1" dirty="0" smtClean="0"/>
              <a:t>Maksymalny poziom dofinansowania: 85 % </a:t>
            </a:r>
          </a:p>
          <a:p>
            <a:pPr eaLnBrk="1" hangingPunct="1"/>
            <a:r>
              <a:rPr lang="pl-PL" altLang="pl-PL" sz="2800" b="1" dirty="0" smtClean="0"/>
              <a:t>(w przypadku projektów nie objętych pomocą publiczną)</a:t>
            </a:r>
          </a:p>
        </p:txBody>
      </p:sp>
      <p:pic>
        <p:nvPicPr>
          <p:cNvPr id="148484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075" y="282575"/>
            <a:ext cx="425450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5593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Tytuł 1"/>
          <p:cNvSpPr>
            <a:spLocks noGrp="1"/>
          </p:cNvSpPr>
          <p:nvPr>
            <p:ph type="ctrTitle"/>
          </p:nvPr>
        </p:nvSpPr>
        <p:spPr>
          <a:xfrm>
            <a:off x="685800" y="1085850"/>
            <a:ext cx="7772400" cy="661988"/>
          </a:xfrm>
          <a:solidFill>
            <a:srgbClr val="00B050"/>
          </a:solidFill>
        </p:spPr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pl-PL" altLang="pl-PL" sz="3200" b="1" dirty="0"/>
              <a:t>3. Efektywna i zielona energia</a:t>
            </a:r>
            <a:endParaRPr lang="pl-PL" altLang="pl-PL" sz="3200" b="1" dirty="0" smtClean="0"/>
          </a:p>
        </p:txBody>
      </p:sp>
      <p:sp>
        <p:nvSpPr>
          <p:cNvPr id="148483" name="Podtytuł 2"/>
          <p:cNvSpPr>
            <a:spLocks noGrp="1"/>
          </p:cNvSpPr>
          <p:nvPr>
            <p:ph type="subTitle" idx="1"/>
          </p:nvPr>
        </p:nvSpPr>
        <p:spPr>
          <a:xfrm>
            <a:off x="482600" y="1909763"/>
            <a:ext cx="8201025" cy="4662487"/>
          </a:xfrm>
        </p:spPr>
        <p:txBody>
          <a:bodyPr/>
          <a:lstStyle/>
          <a:p>
            <a:pPr algn="l" eaLnBrk="1" hangingPunct="1"/>
            <a:r>
              <a:rPr lang="pl-PL" altLang="pl-PL" sz="2800" b="1" dirty="0" smtClean="0"/>
              <a:t>Typy beneficjentów:</a:t>
            </a:r>
          </a:p>
          <a:p>
            <a:pPr marL="457200" indent="-457200" algn="l" eaLnBrk="1" hangingPunct="1">
              <a:buFontTx/>
              <a:buChar char="-"/>
            </a:pPr>
            <a:r>
              <a:rPr lang="pl-PL" altLang="pl-PL" b="1" dirty="0" smtClean="0"/>
              <a:t>JST,</a:t>
            </a:r>
          </a:p>
          <a:p>
            <a:pPr marL="457200" indent="-457200" algn="l" eaLnBrk="1" hangingPunct="1">
              <a:buFontTx/>
              <a:buChar char="-"/>
            </a:pPr>
            <a:r>
              <a:rPr lang="pl-PL" altLang="pl-PL" b="1" dirty="0"/>
              <a:t>s</a:t>
            </a:r>
            <a:r>
              <a:rPr lang="pl-PL" altLang="pl-PL" b="1" dirty="0" smtClean="0"/>
              <a:t>półdzielnie i wspólnoty mieszkaniowe,</a:t>
            </a:r>
          </a:p>
          <a:p>
            <a:pPr marL="457200" indent="-457200" algn="l" eaLnBrk="1" hangingPunct="1">
              <a:buFontTx/>
              <a:buChar char="-"/>
            </a:pPr>
            <a:r>
              <a:rPr lang="pl-PL" altLang="pl-PL" b="1" dirty="0"/>
              <a:t>z</a:t>
            </a:r>
            <a:r>
              <a:rPr lang="pl-PL" altLang="pl-PL" b="1" dirty="0" smtClean="0"/>
              <a:t>wiązki i stowarzyszenia JST,</a:t>
            </a:r>
          </a:p>
          <a:p>
            <a:pPr marL="457200" indent="-457200" algn="l" eaLnBrk="1" hangingPunct="1">
              <a:buFontTx/>
              <a:buChar char="-"/>
            </a:pPr>
            <a:r>
              <a:rPr lang="pl-PL" altLang="pl-PL" b="1" dirty="0" smtClean="0"/>
              <a:t>TBS,</a:t>
            </a:r>
          </a:p>
          <a:p>
            <a:pPr marL="457200" indent="-457200" algn="l" eaLnBrk="1" hangingPunct="1">
              <a:buFontTx/>
              <a:buChar char="-"/>
            </a:pPr>
            <a:r>
              <a:rPr lang="pl-PL" altLang="pl-PL" b="1" dirty="0"/>
              <a:t>u</a:t>
            </a:r>
            <a:r>
              <a:rPr lang="pl-PL" altLang="pl-PL" b="1" dirty="0" smtClean="0"/>
              <a:t>czelnie,</a:t>
            </a:r>
          </a:p>
          <a:p>
            <a:pPr marL="457200" indent="-457200" algn="l" eaLnBrk="1" hangingPunct="1">
              <a:buFontTx/>
              <a:buChar char="-"/>
            </a:pPr>
            <a:r>
              <a:rPr lang="pl-PL" altLang="pl-PL" b="1" dirty="0"/>
              <a:t>p</a:t>
            </a:r>
            <a:r>
              <a:rPr lang="pl-PL" altLang="pl-PL" b="1" dirty="0" smtClean="0"/>
              <a:t>olicja,</a:t>
            </a:r>
          </a:p>
          <a:p>
            <a:pPr marL="457200" indent="-457200" algn="l" eaLnBrk="1" hangingPunct="1">
              <a:buFontTx/>
              <a:buChar char="-"/>
            </a:pPr>
            <a:r>
              <a:rPr lang="pl-PL" altLang="pl-PL" b="1" dirty="0" smtClean="0"/>
              <a:t>Podmioty lecznicze wykonujące działalność leczniczą finansowaną ze środków publicznych,</a:t>
            </a:r>
          </a:p>
          <a:p>
            <a:pPr marL="457200" indent="-457200" algn="l" eaLnBrk="1" hangingPunct="1">
              <a:buFontTx/>
              <a:buChar char="-"/>
            </a:pPr>
            <a:r>
              <a:rPr lang="pl-PL" altLang="pl-PL" b="1" dirty="0" smtClean="0"/>
              <a:t>Jednostki ochotniczej i Państwowej Straży Pożarnej.</a:t>
            </a:r>
          </a:p>
          <a:p>
            <a:pPr marL="457200" indent="-457200" algn="l" eaLnBrk="1" hangingPunct="1">
              <a:buFontTx/>
              <a:buChar char="-"/>
            </a:pPr>
            <a:endParaRPr lang="pl-PL" altLang="pl-PL" sz="2800" b="1" dirty="0" smtClean="0"/>
          </a:p>
          <a:p>
            <a:pPr marL="457200" indent="-457200" algn="l" eaLnBrk="1" hangingPunct="1">
              <a:buFontTx/>
              <a:buChar char="-"/>
            </a:pPr>
            <a:endParaRPr lang="pl-PL" altLang="pl-PL" sz="2800" dirty="0" smtClean="0"/>
          </a:p>
        </p:txBody>
      </p:sp>
      <p:pic>
        <p:nvPicPr>
          <p:cNvPr id="148484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075" y="282575"/>
            <a:ext cx="425450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3800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Tytuł 1"/>
          <p:cNvSpPr>
            <a:spLocks noGrp="1"/>
          </p:cNvSpPr>
          <p:nvPr>
            <p:ph type="ctrTitle"/>
          </p:nvPr>
        </p:nvSpPr>
        <p:spPr>
          <a:xfrm>
            <a:off x="685800" y="1085850"/>
            <a:ext cx="7772400" cy="661988"/>
          </a:xfrm>
          <a:solidFill>
            <a:srgbClr val="00B050"/>
          </a:solidFill>
        </p:spPr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pl-PL" altLang="pl-PL" sz="3200" b="1" dirty="0"/>
              <a:t>3. Efektywna i zielona energia</a:t>
            </a:r>
            <a:endParaRPr lang="pl-PL" altLang="pl-PL" sz="3200" b="1" dirty="0" smtClean="0"/>
          </a:p>
        </p:txBody>
      </p:sp>
      <p:sp>
        <p:nvSpPr>
          <p:cNvPr id="148483" name="Podtytuł 2"/>
          <p:cNvSpPr>
            <a:spLocks noGrp="1"/>
          </p:cNvSpPr>
          <p:nvPr>
            <p:ph type="subTitle" idx="1"/>
          </p:nvPr>
        </p:nvSpPr>
        <p:spPr>
          <a:xfrm>
            <a:off x="482600" y="1909763"/>
            <a:ext cx="8201025" cy="4662487"/>
          </a:xfrm>
        </p:spPr>
        <p:txBody>
          <a:bodyPr/>
          <a:lstStyle/>
          <a:p>
            <a:pPr algn="l" eaLnBrk="1" hangingPunct="1"/>
            <a:endParaRPr lang="pl-PL" altLang="pl-PL" sz="2800" b="1" dirty="0" smtClean="0"/>
          </a:p>
          <a:p>
            <a:pPr algn="l" eaLnBrk="1" hangingPunct="1"/>
            <a:endParaRPr lang="pl-PL" altLang="pl-PL" sz="2800" b="1" dirty="0"/>
          </a:p>
          <a:p>
            <a:pPr eaLnBrk="1" hangingPunct="1">
              <a:lnSpc>
                <a:spcPct val="150000"/>
              </a:lnSpc>
            </a:pPr>
            <a:r>
              <a:rPr lang="pl-PL" altLang="pl-PL" sz="3200" b="1" dirty="0" smtClean="0"/>
              <a:t>3.4</a:t>
            </a:r>
            <a:r>
              <a:rPr lang="pl-PL" altLang="pl-PL" sz="3200" b="1" dirty="0"/>
              <a:t>. Strategia niskoemisyjna,</a:t>
            </a:r>
          </a:p>
          <a:p>
            <a:pPr eaLnBrk="1" hangingPunct="1">
              <a:lnSpc>
                <a:spcPct val="150000"/>
              </a:lnSpc>
            </a:pPr>
            <a:r>
              <a:rPr lang="pl-PL" altLang="pl-PL" sz="3200" b="1" dirty="0"/>
              <a:t> wsparcie zrównoważonej multimodalnej mobilności miejskiej</a:t>
            </a:r>
          </a:p>
        </p:txBody>
      </p:sp>
      <p:pic>
        <p:nvPicPr>
          <p:cNvPr id="148484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075" y="282575"/>
            <a:ext cx="425450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6127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Tytuł 1"/>
          <p:cNvSpPr>
            <a:spLocks noGrp="1"/>
          </p:cNvSpPr>
          <p:nvPr>
            <p:ph type="ctrTitle"/>
          </p:nvPr>
        </p:nvSpPr>
        <p:spPr>
          <a:xfrm>
            <a:off x="685800" y="1085850"/>
            <a:ext cx="7772400" cy="661988"/>
          </a:xfrm>
          <a:solidFill>
            <a:srgbClr val="00B050"/>
          </a:solidFill>
        </p:spPr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pl-PL" altLang="pl-PL" sz="3200" b="1" dirty="0"/>
              <a:t>3. Efektywna i zielona energia</a:t>
            </a:r>
            <a:endParaRPr lang="pl-PL" altLang="pl-PL" sz="3200" b="1" dirty="0" smtClean="0"/>
          </a:p>
        </p:txBody>
      </p:sp>
      <p:sp>
        <p:nvSpPr>
          <p:cNvPr id="148483" name="Podtytuł 2"/>
          <p:cNvSpPr>
            <a:spLocks noGrp="1"/>
          </p:cNvSpPr>
          <p:nvPr>
            <p:ph type="subTitle" idx="1"/>
          </p:nvPr>
        </p:nvSpPr>
        <p:spPr>
          <a:xfrm>
            <a:off x="482600" y="1909763"/>
            <a:ext cx="8201025" cy="4662487"/>
          </a:xfrm>
        </p:spPr>
        <p:txBody>
          <a:bodyPr/>
          <a:lstStyle/>
          <a:p>
            <a:pPr algn="l" eaLnBrk="1" hangingPunct="1"/>
            <a:r>
              <a:rPr lang="pl-PL" altLang="pl-PL" b="1" dirty="0"/>
              <a:t>T</a:t>
            </a:r>
            <a:r>
              <a:rPr lang="pl-PL" altLang="pl-PL" b="1" dirty="0" smtClean="0"/>
              <a:t>ypy projektów:</a:t>
            </a:r>
            <a:endParaRPr lang="pl-PL" b="1" dirty="0"/>
          </a:p>
          <a:p>
            <a:pPr algn="l"/>
            <a:r>
              <a:rPr lang="pl-PL" b="1" dirty="0"/>
              <a:t>1. modernizacja oświetlenia ulicznego (ulic placów, terenów publicznych)na energooszczędne, </a:t>
            </a:r>
          </a:p>
          <a:p>
            <a:pPr algn="l"/>
            <a:r>
              <a:rPr lang="pl-PL" b="1" dirty="0"/>
              <a:t>2. budowa lub modernizacja sieci ciepłowniczej, </a:t>
            </a:r>
          </a:p>
          <a:p>
            <a:pPr algn="l"/>
            <a:r>
              <a:rPr lang="pl-PL" b="1" dirty="0"/>
              <a:t>3. wymiana źródeł ciepła, </a:t>
            </a:r>
          </a:p>
          <a:p>
            <a:pPr algn="l"/>
            <a:r>
              <a:rPr lang="pl-PL" b="1" dirty="0"/>
              <a:t>4. </a:t>
            </a:r>
            <a:r>
              <a:rPr lang="pl-PL" b="1" dirty="0" err="1"/>
              <a:t>mikrokogeneracja</a:t>
            </a:r>
            <a:r>
              <a:rPr lang="pl-PL" b="1" dirty="0"/>
              <a:t>, </a:t>
            </a:r>
          </a:p>
          <a:p>
            <a:pPr algn="l"/>
            <a:r>
              <a:rPr lang="pl-PL" b="1" dirty="0"/>
              <a:t>5. działania informacyjno-promocyjne dotyczące np. oszczędności energii, </a:t>
            </a:r>
          </a:p>
          <a:p>
            <a:pPr algn="l"/>
            <a:r>
              <a:rPr lang="pl-PL" b="1" dirty="0"/>
              <a:t>6. kampanie promujące: </a:t>
            </a:r>
          </a:p>
          <a:p>
            <a:pPr algn="l"/>
            <a:r>
              <a:rPr lang="pl-PL" b="1" dirty="0"/>
              <a:t>budownictwo zeroemisyjne, </a:t>
            </a:r>
          </a:p>
          <a:p>
            <a:pPr algn="l"/>
            <a:r>
              <a:rPr lang="pl-PL" b="1" dirty="0"/>
              <a:t>inwestycje w zakresie budownictwa </a:t>
            </a:r>
            <a:r>
              <a:rPr lang="pl-PL" b="1" dirty="0" smtClean="0"/>
              <a:t>pasywnego.</a:t>
            </a:r>
            <a:endParaRPr lang="pl-PL" b="1" dirty="0"/>
          </a:p>
          <a:p>
            <a:pPr algn="l" eaLnBrk="1" hangingPunct="1"/>
            <a:endParaRPr lang="pl-PL" altLang="pl-PL" dirty="0" smtClean="0"/>
          </a:p>
        </p:txBody>
      </p:sp>
      <p:pic>
        <p:nvPicPr>
          <p:cNvPr id="148484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075" y="282575"/>
            <a:ext cx="425450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9424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Tytuł 1"/>
          <p:cNvSpPr>
            <a:spLocks noGrp="1"/>
          </p:cNvSpPr>
          <p:nvPr>
            <p:ph type="ctrTitle"/>
          </p:nvPr>
        </p:nvSpPr>
        <p:spPr>
          <a:xfrm>
            <a:off x="685800" y="1085850"/>
            <a:ext cx="7772400" cy="661988"/>
          </a:xfrm>
          <a:solidFill>
            <a:srgbClr val="00B050"/>
          </a:solidFill>
        </p:spPr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pl-PL" altLang="pl-PL" sz="3200" b="1" dirty="0"/>
              <a:t>3. Efektywna i zielona energia</a:t>
            </a:r>
            <a:endParaRPr lang="pl-PL" altLang="pl-PL" sz="3200" b="1" dirty="0" smtClean="0"/>
          </a:p>
        </p:txBody>
      </p:sp>
      <p:sp>
        <p:nvSpPr>
          <p:cNvPr id="148483" name="Podtytuł 2"/>
          <p:cNvSpPr>
            <a:spLocks noGrp="1"/>
          </p:cNvSpPr>
          <p:nvPr>
            <p:ph type="subTitle" idx="1"/>
          </p:nvPr>
        </p:nvSpPr>
        <p:spPr>
          <a:xfrm>
            <a:off x="257175" y="1823499"/>
            <a:ext cx="8201025" cy="4662487"/>
          </a:xfrm>
        </p:spPr>
        <p:txBody>
          <a:bodyPr/>
          <a:lstStyle/>
          <a:p>
            <a:pPr algn="l" eaLnBrk="1" hangingPunct="1"/>
            <a:endParaRPr lang="pl-PL" altLang="pl-PL" sz="2800" b="1" dirty="0" smtClean="0"/>
          </a:p>
          <a:p>
            <a:pPr algn="l" eaLnBrk="1" hangingPunct="1"/>
            <a:r>
              <a:rPr lang="pl-PL" altLang="pl-PL" sz="2800" b="1" dirty="0" smtClean="0"/>
              <a:t>7. Budowa lub modernizacja jednostek wytwarzania energii elektrycznej i ciepła w wysokosprawnej kogeneracji wraz z infrastrukturą do dystrybuowania wytworzonej energii,</a:t>
            </a:r>
          </a:p>
          <a:p>
            <a:pPr algn="l" eaLnBrk="1" hangingPunct="1"/>
            <a:r>
              <a:rPr lang="pl-PL" altLang="pl-PL" sz="2800" b="1" dirty="0" smtClean="0"/>
              <a:t>8. Zrównoważona mobilność miejska w zakresie budowy, przebudowy uzupełniającej do poziomu krajowego infrastruktury transportu drogowego.</a:t>
            </a:r>
          </a:p>
        </p:txBody>
      </p:sp>
      <p:pic>
        <p:nvPicPr>
          <p:cNvPr id="148484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075" y="282575"/>
            <a:ext cx="425450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6109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Tytuł 1"/>
          <p:cNvSpPr>
            <a:spLocks noGrp="1"/>
          </p:cNvSpPr>
          <p:nvPr>
            <p:ph type="ctrTitle"/>
          </p:nvPr>
        </p:nvSpPr>
        <p:spPr>
          <a:xfrm>
            <a:off x="685800" y="1085850"/>
            <a:ext cx="7772400" cy="661988"/>
          </a:xfrm>
          <a:solidFill>
            <a:srgbClr val="00B050"/>
          </a:solidFill>
        </p:spPr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pl-PL" altLang="pl-PL" sz="3200" b="1" dirty="0"/>
              <a:t>3. Efektywna i zielona energia</a:t>
            </a:r>
            <a:endParaRPr lang="pl-PL" altLang="pl-PL" sz="3200" b="1" dirty="0" smtClean="0"/>
          </a:p>
        </p:txBody>
      </p:sp>
      <p:sp>
        <p:nvSpPr>
          <p:cNvPr id="148483" name="Podtytuł 2"/>
          <p:cNvSpPr>
            <a:spLocks noGrp="1"/>
          </p:cNvSpPr>
          <p:nvPr>
            <p:ph type="subTitle" idx="1"/>
          </p:nvPr>
        </p:nvSpPr>
        <p:spPr>
          <a:xfrm>
            <a:off x="482600" y="1909763"/>
            <a:ext cx="8201025" cy="4662487"/>
          </a:xfrm>
        </p:spPr>
        <p:txBody>
          <a:bodyPr/>
          <a:lstStyle/>
          <a:p>
            <a:pPr algn="l" eaLnBrk="1" hangingPunct="1"/>
            <a:r>
              <a:rPr lang="pl-PL" altLang="pl-PL" sz="2800" b="1" dirty="0" smtClean="0"/>
              <a:t>Typy beneficjentów:</a:t>
            </a:r>
          </a:p>
          <a:p>
            <a:pPr marL="342900" indent="-342900" algn="l" eaLnBrk="1" hangingPunct="1">
              <a:buFontTx/>
              <a:buChar char="-"/>
            </a:pPr>
            <a:r>
              <a:rPr lang="pl-PL" altLang="pl-PL" b="1" dirty="0" smtClean="0"/>
              <a:t>JST,</a:t>
            </a:r>
          </a:p>
          <a:p>
            <a:pPr marL="342900" indent="-342900" algn="l" eaLnBrk="1" hangingPunct="1">
              <a:buFontTx/>
              <a:buChar char="-"/>
            </a:pPr>
            <a:r>
              <a:rPr lang="pl-PL" altLang="pl-PL" b="1" dirty="0" smtClean="0"/>
              <a:t>MŚP,</a:t>
            </a:r>
          </a:p>
          <a:p>
            <a:pPr marL="342900" indent="-342900" algn="l" eaLnBrk="1" hangingPunct="1">
              <a:buFontTx/>
              <a:buChar char="-"/>
            </a:pPr>
            <a:r>
              <a:rPr lang="pl-PL" altLang="pl-PL" b="1" dirty="0"/>
              <a:t>p</a:t>
            </a:r>
            <a:r>
              <a:rPr lang="pl-PL" altLang="pl-PL" b="1" dirty="0" smtClean="0"/>
              <a:t>artnerzy społeczni i gospodarczy działający na terenie WŚ,</a:t>
            </a:r>
          </a:p>
          <a:p>
            <a:pPr marL="342900" indent="-342900" algn="l" eaLnBrk="1" hangingPunct="1">
              <a:buFontTx/>
              <a:buChar char="-"/>
            </a:pPr>
            <a:r>
              <a:rPr lang="pl-PL" altLang="pl-PL" b="1" dirty="0" smtClean="0"/>
              <a:t>NGO,</a:t>
            </a:r>
          </a:p>
          <a:p>
            <a:pPr marL="342900" indent="-342900" algn="l" eaLnBrk="1" hangingPunct="1">
              <a:buFontTx/>
              <a:buChar char="-"/>
            </a:pPr>
            <a:r>
              <a:rPr lang="pl-PL" altLang="pl-PL" b="1" dirty="0"/>
              <a:t>s</a:t>
            </a:r>
            <a:r>
              <a:rPr lang="pl-PL" altLang="pl-PL" b="1" dirty="0" smtClean="0"/>
              <a:t>amorządowe osoby prawne,</a:t>
            </a:r>
          </a:p>
          <a:p>
            <a:pPr marL="342900" indent="-342900" algn="l" eaLnBrk="1" hangingPunct="1">
              <a:buFontTx/>
              <a:buChar char="-"/>
            </a:pPr>
            <a:r>
              <a:rPr lang="pl-PL" altLang="pl-PL" b="1" dirty="0" smtClean="0"/>
              <a:t>uczelnie,</a:t>
            </a:r>
          </a:p>
          <a:p>
            <a:pPr marL="342900" indent="-342900" algn="l" eaLnBrk="1" hangingPunct="1">
              <a:buFontTx/>
              <a:buChar char="-"/>
            </a:pPr>
            <a:r>
              <a:rPr lang="pl-PL" altLang="pl-PL" b="1" dirty="0"/>
              <a:t>i</a:t>
            </a:r>
            <a:r>
              <a:rPr lang="pl-PL" altLang="pl-PL" b="1" dirty="0" smtClean="0"/>
              <a:t>nstytucje kultury,</a:t>
            </a:r>
          </a:p>
          <a:p>
            <a:pPr marL="342900" indent="-342900" algn="l" eaLnBrk="1" hangingPunct="1">
              <a:buFontTx/>
              <a:buChar char="-"/>
            </a:pPr>
            <a:r>
              <a:rPr lang="pl-PL" altLang="pl-PL" b="1" dirty="0"/>
              <a:t>p</a:t>
            </a:r>
            <a:r>
              <a:rPr lang="pl-PL" altLang="pl-PL" b="1" dirty="0" smtClean="0"/>
              <a:t>aństwowe jednostki budżetowe.</a:t>
            </a:r>
          </a:p>
        </p:txBody>
      </p:sp>
      <p:pic>
        <p:nvPicPr>
          <p:cNvPr id="148484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075" y="282575"/>
            <a:ext cx="425450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1182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Tytuł 1"/>
          <p:cNvSpPr>
            <a:spLocks noGrp="1"/>
          </p:cNvSpPr>
          <p:nvPr>
            <p:ph type="ctrTitle"/>
          </p:nvPr>
        </p:nvSpPr>
        <p:spPr>
          <a:xfrm>
            <a:off x="685800" y="1085850"/>
            <a:ext cx="7772400" cy="661988"/>
          </a:xfrm>
          <a:solidFill>
            <a:srgbClr val="00B050"/>
          </a:solidFill>
        </p:spPr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pl-PL" altLang="pl-PL" sz="3200" b="1" dirty="0"/>
              <a:t>3. Efektywna i zielona energia</a:t>
            </a:r>
            <a:endParaRPr lang="pl-PL" altLang="pl-PL" sz="3200" b="1" dirty="0" smtClean="0"/>
          </a:p>
        </p:txBody>
      </p:sp>
      <p:sp>
        <p:nvSpPr>
          <p:cNvPr id="148483" name="Podtytuł 2"/>
          <p:cNvSpPr>
            <a:spLocks noGrp="1"/>
          </p:cNvSpPr>
          <p:nvPr>
            <p:ph type="subTitle" idx="1"/>
          </p:nvPr>
        </p:nvSpPr>
        <p:spPr>
          <a:xfrm>
            <a:off x="482600" y="1909763"/>
            <a:ext cx="8201025" cy="4662487"/>
          </a:xfrm>
        </p:spPr>
        <p:txBody>
          <a:bodyPr/>
          <a:lstStyle/>
          <a:p>
            <a:pPr eaLnBrk="1" hangingPunct="1"/>
            <a:endParaRPr lang="pl-PL" altLang="pl-PL" sz="2800" b="1" dirty="0" smtClean="0"/>
          </a:p>
          <a:p>
            <a:pPr eaLnBrk="1" hangingPunct="1"/>
            <a:endParaRPr lang="pl-PL" altLang="pl-PL" sz="2800" b="1" dirty="0"/>
          </a:p>
          <a:p>
            <a:pPr eaLnBrk="1" hangingPunct="1"/>
            <a:r>
              <a:rPr lang="pl-PL" altLang="pl-PL" sz="2800" b="1" dirty="0" smtClean="0"/>
              <a:t>Maksymalny </a:t>
            </a:r>
            <a:r>
              <a:rPr lang="pl-PL" altLang="pl-PL" sz="2800" b="1" dirty="0"/>
              <a:t>poziom dofinansowania: 85 % </a:t>
            </a:r>
          </a:p>
          <a:p>
            <a:pPr eaLnBrk="1" hangingPunct="1"/>
            <a:r>
              <a:rPr lang="pl-PL" altLang="pl-PL" sz="2800" b="1" dirty="0"/>
              <a:t>(w przypadku projektów nie objętych pomocą publiczną)</a:t>
            </a:r>
          </a:p>
        </p:txBody>
      </p:sp>
      <p:pic>
        <p:nvPicPr>
          <p:cNvPr id="148484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075" y="282575"/>
            <a:ext cx="425450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605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569913" y="1087438"/>
            <a:ext cx="8004175" cy="387350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r>
              <a:rPr lang="pl-PL" sz="2400" b="1" dirty="0" smtClean="0">
                <a:solidFill>
                  <a:srgbClr val="002060"/>
                </a:solidFill>
              </a:rPr>
              <a:t>www.rpo-swietokrzyskie.pl</a:t>
            </a:r>
            <a:endParaRPr lang="pl-PL" sz="2400" dirty="0">
              <a:solidFill>
                <a:srgbClr val="002060"/>
              </a:solidFill>
            </a:endParaRPr>
          </a:p>
        </p:txBody>
      </p:sp>
      <p:sp>
        <p:nvSpPr>
          <p:cNvPr id="132099" name="Podtytuł 2"/>
          <p:cNvSpPr>
            <a:spLocks noGrp="1"/>
          </p:cNvSpPr>
          <p:nvPr>
            <p:ph type="subTitle" idx="1"/>
          </p:nvPr>
        </p:nvSpPr>
        <p:spPr>
          <a:xfrm>
            <a:off x="793750" y="2233613"/>
            <a:ext cx="8005763" cy="4089400"/>
          </a:xfrm>
        </p:spPr>
        <p:txBody>
          <a:bodyPr/>
          <a:lstStyle/>
          <a:p>
            <a:endParaRPr lang="pl-PL" altLang="pl-PL" smtClean="0"/>
          </a:p>
        </p:txBody>
      </p:sp>
      <p:pic>
        <p:nvPicPr>
          <p:cNvPr id="132100" name="Obraz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913" y="1570038"/>
            <a:ext cx="7823200" cy="494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2101" name="Symbol zastępczy numeru slajdu 2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EFD9DEB1-A66C-4F6E-8267-551B56819E90}" type="slidenum">
              <a:rPr lang="pl-PL" altLang="pl-PL" sz="1200">
                <a:solidFill>
                  <a:srgbClr val="898989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27</a:t>
            </a:fld>
            <a:endParaRPr lang="pl-PL" altLang="pl-PL" sz="12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1515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 altLang="pl-PL" smtClean="0"/>
          </a:p>
        </p:txBody>
      </p:sp>
      <p:sp>
        <p:nvSpPr>
          <p:cNvPr id="130051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 altLang="pl-PL" smtClean="0"/>
          </a:p>
        </p:txBody>
      </p:sp>
      <p:pic>
        <p:nvPicPr>
          <p:cNvPr id="130052" name="Obraz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0053" name="Symbol zastępczy numeru slajdu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1601CBA6-C479-4E57-AB85-8AA190E110D9}" type="slidenum">
              <a:rPr lang="pl-PL" altLang="pl-PL" sz="1200">
                <a:solidFill>
                  <a:srgbClr val="898989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28</a:t>
            </a:fld>
            <a:endParaRPr lang="pl-PL" altLang="pl-PL" sz="12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310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Tytuł 1"/>
          <p:cNvSpPr>
            <a:spLocks noGrp="1"/>
          </p:cNvSpPr>
          <p:nvPr>
            <p:ph type="ctrTitle"/>
          </p:nvPr>
        </p:nvSpPr>
        <p:spPr>
          <a:xfrm>
            <a:off x="750498" y="1053305"/>
            <a:ext cx="8009627" cy="706483"/>
          </a:xfrm>
          <a:noFill/>
        </p:spPr>
        <p:txBody>
          <a:bodyPr/>
          <a:lstStyle/>
          <a:p>
            <a:pPr eaLnBrk="1" hangingPunct="1">
              <a:lnSpc>
                <a:spcPct val="100000"/>
              </a:lnSpc>
            </a:pPr>
            <a:endParaRPr lang="pl-PL" altLang="pl-PL" sz="3200" b="1" dirty="0" smtClean="0"/>
          </a:p>
        </p:txBody>
      </p:sp>
      <p:sp>
        <p:nvSpPr>
          <p:cNvPr id="148483" name="Podtytuł 2"/>
          <p:cNvSpPr>
            <a:spLocks noGrp="1"/>
          </p:cNvSpPr>
          <p:nvPr>
            <p:ph type="subTitle" idx="1"/>
          </p:nvPr>
        </p:nvSpPr>
        <p:spPr>
          <a:xfrm>
            <a:off x="482600" y="1053305"/>
            <a:ext cx="8201025" cy="5518945"/>
          </a:xfrm>
        </p:spPr>
        <p:txBody>
          <a:bodyPr/>
          <a:lstStyle/>
          <a:p>
            <a:pPr algn="l" eaLnBrk="1" hangingPunct="1"/>
            <a:endParaRPr lang="pl-PL" altLang="pl-PL" sz="2800" dirty="0" smtClean="0"/>
          </a:p>
        </p:txBody>
      </p:sp>
      <p:pic>
        <p:nvPicPr>
          <p:cNvPr id="148484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075" y="282575"/>
            <a:ext cx="425450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21245" y="1053305"/>
            <a:ext cx="6732000" cy="5624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05032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Symbol zastępczy zawartości 5" descr="logotypy 2016 EFSI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1238250"/>
          </a:xfrm>
        </p:spPr>
      </p:pic>
      <p:sp>
        <p:nvSpPr>
          <p:cNvPr id="3" name="Symbol zastępczy zawartości 2"/>
          <p:cNvSpPr>
            <a:spLocks noGrp="1"/>
          </p:cNvSpPr>
          <p:nvPr>
            <p:ph idx="10"/>
          </p:nvPr>
        </p:nvSpPr>
        <p:spPr>
          <a:xfrm>
            <a:off x="196850" y="3971925"/>
            <a:ext cx="8680450" cy="1500188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endParaRPr lang="pl-PL" altLang="pl-PL" sz="2600" b="1" dirty="0" smtClean="0"/>
          </a:p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altLang="pl-PL" sz="2600" b="1" dirty="0" smtClean="0"/>
              <a:t>Dziękuję za uwagę</a:t>
            </a:r>
            <a:endParaRPr lang="pl-PL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mowa Partnerstwa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unduszeEuropejskiePrezentacjaTemplate.potx" id="{E1C8E9E8-192D-4AF6-9B43-48AB8A3797D1}" vid="{41BC98EB-B254-48DE-A757-86CC93C6277F}"/>
    </a:ext>
  </a:extLst>
</a:theme>
</file>

<file path=ppt/theme/theme2.xml><?xml version="1.0" encoding="utf-8"?>
<a:theme xmlns:a="http://schemas.openxmlformats.org/drawingml/2006/main" name="Infrastruktura i Środowisko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unduszeEuropejskiePrezentacjaTemplate.potx" id="{E1C8E9E8-192D-4AF6-9B43-48AB8A3797D1}" vid="{D7BFAF85-3AFF-408A-9214-9771CA74E33C}"/>
    </a:ext>
  </a:extLst>
</a:theme>
</file>

<file path=ppt/theme/theme3.xml><?xml version="1.0" encoding="utf-8"?>
<a:theme xmlns:a="http://schemas.openxmlformats.org/drawingml/2006/main" name="Inteligentny Rozwoj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unduszeEuropejskiePrezentacjaTemplate.potx" id="{E1C8E9E8-192D-4AF6-9B43-48AB8A3797D1}" vid="{D7262E80-C742-4C3A-B4FD-B9DFB2A85E65}"/>
    </a:ext>
  </a:extLst>
</a:theme>
</file>

<file path=ppt/theme/theme4.xml><?xml version="1.0" encoding="utf-8"?>
<a:theme xmlns:a="http://schemas.openxmlformats.org/drawingml/2006/main" name="Rozwój Polski Wschodniej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unduszeEuropejskiePrezentacjaTemplate.potx" id="{E1C8E9E8-192D-4AF6-9B43-48AB8A3797D1}" vid="{5D6DABCB-300B-4583-9DC2-84BDBB033C22}"/>
    </a:ext>
  </a:extLst>
</a:theme>
</file>

<file path=ppt/theme/theme5.xml><?xml version="1.0" encoding="utf-8"?>
<a:theme xmlns:a="http://schemas.openxmlformats.org/drawingml/2006/main" name="Wiedza Edukacja Rozwoj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unduszeEuropejskiePrezentacjaTemplate.potx" id="{E1C8E9E8-192D-4AF6-9B43-48AB8A3797D1}" vid="{53FA2FB3-9C38-4B68-A4DF-76B77B12EB81}"/>
    </a:ext>
  </a:extLst>
</a:theme>
</file>

<file path=ppt/theme/theme6.xml><?xml version="1.0" encoding="utf-8"?>
<a:theme xmlns:a="http://schemas.openxmlformats.org/drawingml/2006/main" name="Polska Cyfrowa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unduszeEuropejskiePrezentacjaTemplate.potx" id="{E1C8E9E8-192D-4AF6-9B43-48AB8A3797D1}" vid="{A4A928A6-969B-40E6-93A8-BBEF1A2F6A09}"/>
    </a:ext>
  </a:extLst>
</a:theme>
</file>

<file path=ppt/theme/theme7.xml><?xml version="1.0" encoding="utf-8"?>
<a:theme xmlns:a="http://schemas.openxmlformats.org/drawingml/2006/main" name="Programy Regionaln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unduszeEuropejskiePrezentacjaTemplate.potx" id="{E1C8E9E8-192D-4AF6-9B43-48AB8A3797D1}" vid="{92000801-0B03-4AC3-8040-626073FD01A7}"/>
    </a:ext>
  </a:extLst>
</a:theme>
</file>

<file path=ppt/theme/theme8.xml><?xml version="1.0" encoding="utf-8"?>
<a:theme xmlns:a="http://schemas.openxmlformats.org/drawingml/2006/main" name="Pomoc Techniczna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unduszeEuropejskiePrezentacjaTemplate.potx" id="{E1C8E9E8-192D-4AF6-9B43-48AB8A3797D1}" vid="{F455CDD5-C0D5-4F1E-9423-3AD99BE16955}"/>
    </a:ext>
  </a:extLst>
</a:theme>
</file>

<file path=ppt/theme/theme9.xml><?xml version="1.0" encoding="utf-8"?>
<a:theme xmlns:a="http://schemas.openxmlformats.org/drawingml/2006/main" name="Europejska Wspolpraca Terytorialna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unduszeEuropejskiePrezentacjaTemplate.potx" id="{E1C8E9E8-192D-4AF6-9B43-48AB8A3797D1}" vid="{F455CDD5-C0D5-4F1E-9423-3AD99BE16955}"/>
    </a:ext>
  </a:extLst>
</a:theme>
</file>

<file path=ppt/theme/theme10.xml><?xml version="1.0" encoding="utf-8"?>
<a:theme xmlns:a="http://schemas.openxmlformats.org/drawingml/2006/main" name="1_Umowa Partnerstwa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unduszeEuropejskiePrezentacjaTemplate.potx" id="{E1C8E9E8-192D-4AF6-9B43-48AB8A3797D1}" vid="{41BC98EB-B254-48DE-A757-86CC93C6277F}"/>
    </a:ext>
  </a:extLst>
</a:theme>
</file>

<file path=ppt/theme/theme1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Pakiet 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FunduszeEuropejskiePrezentacjaTemplate</Template>
  <TotalTime>1535</TotalTime>
  <Words>1043</Words>
  <Application>Microsoft Office PowerPoint</Application>
  <PresentationFormat>Pokaz na ekranie (4:3)</PresentationFormat>
  <Paragraphs>147</Paragraphs>
  <Slides>30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10</vt:i4>
      </vt:variant>
      <vt:variant>
        <vt:lpstr>Tytuły slajdów</vt:lpstr>
      </vt:variant>
      <vt:variant>
        <vt:i4>30</vt:i4>
      </vt:variant>
    </vt:vector>
  </HeadingPairs>
  <TitlesOfParts>
    <vt:vector size="40" baseType="lpstr">
      <vt:lpstr>Umowa Partnerstwa</vt:lpstr>
      <vt:lpstr>Infrastruktura i Środowisko</vt:lpstr>
      <vt:lpstr>Inteligentny Rozwoj</vt:lpstr>
      <vt:lpstr>Rozwój Polski Wschodniej</vt:lpstr>
      <vt:lpstr>Wiedza Edukacja Rozwoj</vt:lpstr>
      <vt:lpstr>Polska Cyfrowa</vt:lpstr>
      <vt:lpstr>Programy Regionalne</vt:lpstr>
      <vt:lpstr>Pomoc Techniczna</vt:lpstr>
      <vt:lpstr>Europejska Wspolpraca Terytorialna</vt:lpstr>
      <vt:lpstr>1_Umowa Partnerstwa</vt:lpstr>
      <vt:lpstr>Prezentacja programu PowerPoint</vt:lpstr>
      <vt:lpstr>Alokacja RPO WŚ 2014-2020</vt:lpstr>
      <vt:lpstr> 3. Efektywna i zielona energia</vt:lpstr>
      <vt:lpstr>3. Efektywna i zielona energia</vt:lpstr>
      <vt:lpstr>3. Efektywna i zielona energia</vt:lpstr>
      <vt:lpstr>3. Efektywna i zielona energia</vt:lpstr>
      <vt:lpstr>3. Efektywna i zielona energia</vt:lpstr>
      <vt:lpstr>3. Efektywna i zielona energia</vt:lpstr>
      <vt:lpstr>3. Efektywna i zielona energia</vt:lpstr>
      <vt:lpstr>3. Efektywna i zielona energia</vt:lpstr>
      <vt:lpstr>3. Efektywna i zielona energia</vt:lpstr>
      <vt:lpstr>3. Efektywna i zielona energia</vt:lpstr>
      <vt:lpstr>3. Efektywna i zielona energia</vt:lpstr>
      <vt:lpstr>3. Efektywna i zielona energia</vt:lpstr>
      <vt:lpstr>3. Efektywna i zielona energia</vt:lpstr>
      <vt:lpstr>3. Efektywna i zielona energia</vt:lpstr>
      <vt:lpstr>3. Efektywna i zielona energia</vt:lpstr>
      <vt:lpstr>3. Efektywna i zielona energia</vt:lpstr>
      <vt:lpstr>3. Efektywna i zielona energia</vt:lpstr>
      <vt:lpstr>3. Efektywna i zielona energia</vt:lpstr>
      <vt:lpstr>3. Efektywna i zielona energia</vt:lpstr>
      <vt:lpstr>3. Efektywna i zielona energia</vt:lpstr>
      <vt:lpstr>3. Efektywna i zielona energia</vt:lpstr>
      <vt:lpstr>3. Efektywna i zielona energia</vt:lpstr>
      <vt:lpstr>3. Efektywna i zielona energia</vt:lpstr>
      <vt:lpstr>3. Efektywna i zielona energia</vt:lpstr>
      <vt:lpstr>www.rpo-swietokrzyskie.pl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masterGrafik</dc:creator>
  <cp:lastModifiedBy>user</cp:lastModifiedBy>
  <cp:revision>85</cp:revision>
  <cp:lastPrinted>2016-02-22T12:13:34Z</cp:lastPrinted>
  <dcterms:created xsi:type="dcterms:W3CDTF">2015-04-21T16:11:51Z</dcterms:created>
  <dcterms:modified xsi:type="dcterms:W3CDTF">2016-08-12T13:11:02Z</dcterms:modified>
</cp:coreProperties>
</file>