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8"/>
  </p:notesMasterIdLst>
  <p:handoutMasterIdLst>
    <p:handoutMasterId r:id="rId39"/>
  </p:handoutMasterIdLst>
  <p:sldIdLst>
    <p:sldId id="256" r:id="rId2"/>
    <p:sldId id="274" r:id="rId3"/>
    <p:sldId id="291" r:id="rId4"/>
    <p:sldId id="275" r:id="rId5"/>
    <p:sldId id="261" r:id="rId6"/>
    <p:sldId id="265" r:id="rId7"/>
    <p:sldId id="289" r:id="rId8"/>
    <p:sldId id="290" r:id="rId9"/>
    <p:sldId id="292" r:id="rId10"/>
    <p:sldId id="293" r:id="rId11"/>
    <p:sldId id="320" r:id="rId12"/>
    <p:sldId id="321" r:id="rId13"/>
    <p:sldId id="322" r:id="rId14"/>
    <p:sldId id="323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5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DF471-8D5B-42E7-A590-38148D9B6F23}" type="datetimeFigureOut">
              <a:rPr lang="pl-PL" smtClean="0"/>
              <a:pPr/>
              <a:t>2016-08-12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49BBB-EA0B-4D97-9A58-1A2C895F594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220056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67132-C67D-460D-96B3-9882DC1E5EA3}" type="datetimeFigureOut">
              <a:rPr lang="pl-PL" smtClean="0"/>
              <a:pPr/>
              <a:t>2016-08-12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F2317-B25F-49DF-BEF4-82BA45CBBE5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16568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F2317-B25F-49DF-BEF4-82BA45CBBE5B}" type="slidenum">
              <a:rPr lang="pl-PL" smtClean="0"/>
              <a:pPr/>
              <a:t>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3489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F2317-B25F-49DF-BEF4-82BA45CBBE5B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8902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F2317-B25F-49DF-BEF4-82BA45CBBE5B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4894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F2317-B25F-49DF-BEF4-82BA45CBBE5B}" type="slidenum">
              <a:rPr lang="pl-PL" smtClean="0"/>
              <a:t>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1277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0F2317-B25F-49DF-BEF4-82BA45CBBE5B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9575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0F2317-B25F-49DF-BEF4-82BA45CBBE5B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3459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AD3D-65D9-458E-8251-AFE1A51CFB1E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5046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CAB46-4EBB-4F60-A192-A7608243AFE9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652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06C7-3BF8-492C-B8FC-30C9F699A14C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284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A4BF-2C67-415F-BE59-06E3205D86B1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3999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1074-9274-464E-8E6F-28D53A76D245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9972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6510E-F2B9-4FBA-89B3-09956FC2DE21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393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60A6-AB3A-4A02-A119-C0A170A8E813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176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236A0-2713-4FA4-AE64-A2F916A50234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51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FFA25-91B8-405C-93EE-01B5D6D2A3B1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7702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C08-D115-4942-8644-58AA1B42B4EE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8743449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C08-D115-4942-8644-58AA1B42B4EE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297062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C08-D115-4942-8644-58AA1B42B4EE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8620249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C08-D115-4942-8644-58AA1B42B4EE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4269259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4C08-D115-4942-8644-58AA1B42B4EE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9901846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B8F20-BCA8-4C28-946A-5BD248C52C66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4591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2FE4-0D14-4ABD-A3C8-F0642C2FDC6E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604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24C08-D115-4942-8644-58AA1B42B4EE}" type="datetime1">
              <a:rPr lang="pl-PL" smtClean="0"/>
              <a:pPr/>
              <a:t>2016-08-12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56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doradcy.energetyczni@wfos.com.p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cid:image001.jpg@01D1C878.DA8B2D80" TargetMode="Externa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doradcy.energetyczni@wfos.com.p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fos.com.pl/WFOS/images/dzialalnosc_funduszu/lpp/LPP_2016_29062015.pdf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wfos.com.pl/WFOS/images/dzialalnosc_funduszu/zasady/zasady_2016_30_09_2015.pdf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wfos.com.pl/WFOS/images/dzialalnosc_funduszu/kwalifikacja_kosztow/kkk_2016_04.pdf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wfos.com.pl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doradcy.energetyczni@wfos.com.p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9552" y="1412776"/>
            <a:ext cx="7128792" cy="2088232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 </a:t>
            </a:r>
            <a:r>
              <a:rPr lang="pl-PL" sz="3100" b="1" cap="small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Ogólnopolski </a:t>
            </a:r>
            <a:r>
              <a:rPr lang="pl-PL" sz="3100" b="1" cap="small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system wsparcia </a:t>
            </a:r>
            <a:r>
              <a:rPr lang="pl-PL" sz="3100" b="1" cap="small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doradczego</a:t>
            </a:r>
            <a:br>
              <a:rPr lang="pl-PL" sz="3100" b="1" cap="small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pl-PL" sz="3100" b="1" cap="small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pl-PL" sz="3100" b="1" cap="small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dla sektora publicznego, mieszkalnictwa </a:t>
            </a:r>
            <a:r>
              <a:rPr lang="pl-PL" sz="3100" b="1" cap="small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pl-PL" sz="3100" b="1" cap="small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pl-PL" sz="3100" b="1" cap="small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oraz </a:t>
            </a:r>
            <a:r>
              <a:rPr lang="pl-PL" sz="3100" b="1" cap="small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przedsiębiorców w </a:t>
            </a:r>
            <a:r>
              <a:rPr lang="pl-PL" sz="3100" b="1" cap="small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zakresie</a:t>
            </a:r>
            <a:br>
              <a:rPr lang="pl-PL" sz="3100" b="1" cap="small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pl-PL" sz="3100" b="1" cap="small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pl-PL" sz="3100" b="1" cap="small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efektywności energetycznej oraz OZE</a:t>
            </a:r>
            <a:r>
              <a:rPr lang="pl-PL" sz="27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7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7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03548" y="3789040"/>
            <a:ext cx="6400800" cy="792088"/>
          </a:xfrm>
        </p:spPr>
        <p:txBody>
          <a:bodyPr>
            <a:normAutofit fontScale="77500" lnSpcReduction="20000"/>
          </a:bodyPr>
          <a:lstStyle/>
          <a:p>
            <a:pPr algn="ctr">
              <a:tabLst>
                <a:tab pos="3592513" algn="l"/>
              </a:tabLst>
            </a:pPr>
            <a:endParaRPr lang="pl-PL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tabLst>
                <a:tab pos="3592513" algn="l"/>
              </a:tabLst>
            </a:pPr>
            <a:r>
              <a:rPr lang="pl-P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WOJEWÓDZKI FUNDUSZ OCHRONY ŚRODOWISKA </a:t>
            </a:r>
          </a:p>
          <a:p>
            <a:pPr algn="ctr"/>
            <a:r>
              <a:rPr lang="pl-P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 GOSPODARKI </a:t>
            </a:r>
            <a:r>
              <a:rPr lang="pl-PL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WODNEJ</a:t>
            </a:r>
            <a:r>
              <a:rPr lang="pl-P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w KIELCACH</a:t>
            </a:r>
            <a:endParaRPr lang="pl-P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az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8640"/>
            <a:ext cx="6486073" cy="93610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941168"/>
            <a:ext cx="3352019" cy="1512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3140969"/>
            <a:ext cx="6347714" cy="19442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Wsparcie projektów przyczyniających się </a:t>
            </a:r>
          </a:p>
          <a:p>
            <a:pPr marL="0" indent="0" algn="ctr">
              <a:buNone/>
            </a:pPr>
            <a:r>
              <a:rPr lang="pl-P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 realizacji pakietu </a:t>
            </a:r>
          </a:p>
          <a:p>
            <a:pPr marL="0" indent="0" algn="ctr">
              <a:buNone/>
            </a:pPr>
            <a:r>
              <a:rPr lang="pl-P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klimatyczno-energetycznego UE 20/20/20</a:t>
            </a:r>
          </a:p>
          <a:p>
            <a:pPr marL="0" indent="0" algn="ctr">
              <a:buNone/>
            </a:pPr>
            <a:r>
              <a:rPr lang="pl-P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dirty="0"/>
              <a:t>(w przypadku Polski 20/20/15)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0" y="5877272"/>
            <a:ext cx="6516216" cy="980729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202731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Ogólnopolski </a:t>
            </a:r>
            <a:r>
              <a:rPr lang="pl-PL" sz="2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wsparcia doradczego </a:t>
            </a: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 sektora </a:t>
            </a:r>
            <a:r>
              <a:rPr lang="pl-PL" sz="2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publicznego, </a:t>
            </a: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mieszkalnictwa</a:t>
            </a:r>
            <a:b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 </a:t>
            </a: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przedsiębiorców</a:t>
            </a:r>
            <a:b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zakresie efektywności energetycznej oraz </a:t>
            </a: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OZE</a:t>
            </a:r>
            <a:br>
              <a:rPr lang="pl-PL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  OGÓLNY PROJEKTU</a:t>
            </a:r>
            <a:endParaRPr lang="pl-PL" sz="3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27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b="1" cap="sm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Pakiet energetyczno-klimatyczny </a:t>
            </a:r>
            <a:r>
              <a:rPr lang="pl-PL" sz="2800" b="1" cap="small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20/20/20</a:t>
            </a:r>
            <a:endParaRPr lang="pl-PL" sz="2800" cap="small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80000"/>
              </a:lnSpc>
              <a:buNone/>
              <a:defRPr/>
            </a:pPr>
            <a:endParaRPr lang="pl-PL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Zmniejszenie emisji dwutlenku węgla co najmniej o 20% w stosunku do 1990r.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Zwiększenie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efektywności energetycznej o 20% w stosunku do 1990r.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Zwiększenie udziału OZE w całkowitym zużyciu energii do </a:t>
            </a:r>
            <a:r>
              <a:rPr lang="pl-P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 (dla Polski)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 stosunku do 1990r. </a:t>
            </a:r>
          </a:p>
          <a:p>
            <a:pPr marL="0" indent="0" algn="just">
              <a:buNone/>
            </a:pPr>
            <a:endParaRPr lang="pl-PL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pl-PL" b="1" dirty="0" smtClean="0">
                <a:latin typeface="Arial" pitchFamily="34" charset="0"/>
                <a:cs typeface="Arial" pitchFamily="34" charset="0"/>
              </a:rPr>
              <a:t>Wszystkie </a:t>
            </a:r>
            <a:r>
              <a:rPr lang="pl-PL" b="1" dirty="0">
                <a:latin typeface="Arial" pitchFamily="34" charset="0"/>
                <a:cs typeface="Arial" pitchFamily="34" charset="0"/>
              </a:rPr>
              <a:t>trzy cele mają zostać osiągnięte </a:t>
            </a:r>
          </a:p>
          <a:p>
            <a:pPr marL="0" indent="0" algn="ctr">
              <a:lnSpc>
                <a:spcPct val="80000"/>
              </a:lnSpc>
              <a:buNone/>
              <a:defRPr/>
            </a:pPr>
            <a:r>
              <a:rPr lang="pl-PL" b="1" dirty="0">
                <a:latin typeface="Arial" pitchFamily="34" charset="0"/>
                <a:cs typeface="Arial" pitchFamily="34" charset="0"/>
              </a:rPr>
              <a:t>do końca 2020 roku</a:t>
            </a:r>
            <a:endParaRPr lang="pl-PL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1" y="6041363"/>
            <a:ext cx="6372200" cy="816637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4121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523256"/>
          </a:xfrm>
        </p:spPr>
        <p:txBody>
          <a:bodyPr>
            <a:noAutofit/>
          </a:bodyPr>
          <a:lstStyle/>
          <a:p>
            <a:pPr algn="ctr"/>
            <a: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 SZCZEGÓŁOWE PROJEKTU</a:t>
            </a:r>
            <a:endParaRPr lang="pl-PL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2204865"/>
            <a:ext cx="6347714" cy="339552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b="1" dirty="0" smtClean="0"/>
              <a:t> Cel szczegółowy 1:</a:t>
            </a:r>
            <a:r>
              <a:rPr lang="pl-PL" dirty="0"/>
              <a:t> </a:t>
            </a:r>
            <a:r>
              <a:rPr lang="pl-PL" dirty="0" smtClean="0"/>
              <a:t>Zwiększenie </a:t>
            </a:r>
            <a:r>
              <a:rPr lang="pl-PL" dirty="0"/>
              <a:t>świadomości </a:t>
            </a:r>
            <a:endParaRPr lang="pl-PL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l-PL" dirty="0" smtClean="0"/>
              <a:t>	w </a:t>
            </a:r>
            <a:r>
              <a:rPr lang="pl-PL" dirty="0"/>
              <a:t>zakresie </a:t>
            </a:r>
            <a:r>
              <a:rPr lang="pl-PL" dirty="0" smtClean="0"/>
              <a:t>rozwoju gospodarki niskoemisyjnej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pl-PL" b="1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b="1" dirty="0" smtClean="0"/>
              <a:t> Cel szczegółowy 2: Wsparcie </a:t>
            </a:r>
            <a:r>
              <a:rPr lang="pl-PL" b="1" dirty="0"/>
              <a:t>gmin w przygotowaniu </a:t>
            </a:r>
            <a:endParaRPr lang="pl-PL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l-PL" b="1" dirty="0" smtClean="0"/>
              <a:t>	i  wdrażaniu Planów Gospodarki Niskoemisyjnej PGN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b="1" dirty="0" smtClean="0"/>
              <a:t>	/ </a:t>
            </a:r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SEAP </a:t>
            </a:r>
            <a:r>
              <a:rPr lang="pl-PL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(Plan działań na rzecz zrównoważonej energii)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pl-PL" b="1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b="1" dirty="0" smtClean="0"/>
              <a:t> Cel szczegółowy 3:</a:t>
            </a:r>
            <a:r>
              <a:rPr lang="pl-PL" dirty="0"/>
              <a:t> </a:t>
            </a:r>
            <a:r>
              <a:rPr lang="pl-PL" dirty="0" smtClean="0"/>
              <a:t>Wsparcie </a:t>
            </a:r>
            <a:r>
              <a:rPr lang="pl-PL" dirty="0"/>
              <a:t>w przygotowaniu </a:t>
            </a:r>
            <a:endParaRPr lang="pl-PL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l-PL" dirty="0" smtClean="0"/>
              <a:t>	i wdrażaniu </a:t>
            </a:r>
            <a:r>
              <a:rPr lang="pl-PL" dirty="0"/>
              <a:t>inwestycji w zakresie efektywności </a:t>
            </a:r>
            <a:r>
              <a:rPr lang="pl-PL" dirty="0" smtClean="0"/>
              <a:t>	energetycznej </a:t>
            </a:r>
            <a:r>
              <a:rPr lang="pl-PL" dirty="0"/>
              <a:t>i OZE</a:t>
            </a:r>
          </a:p>
          <a:p>
            <a:pPr marL="0">
              <a:spcBef>
                <a:spcPts val="0"/>
              </a:spcBef>
            </a:pP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1" y="5949281"/>
            <a:ext cx="6444207" cy="908720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6748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pl-PL" sz="2400" b="1" dirty="0" smtClean="0"/>
              <a:t>Cel szczegółowy 1:</a:t>
            </a:r>
            <a:r>
              <a:rPr lang="pl-PL" sz="2400" dirty="0" smtClean="0"/>
              <a:t> Zwiększenie świadomości 	w zakresie rozwoju gospodarki niskoemisyjnej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844824"/>
            <a:ext cx="6347714" cy="419653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l-PL" sz="19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pl-PL" b="1" dirty="0" smtClean="0"/>
              <a:t>Przygotowanie i przeprowadzenie szkoleń oraz działań informacyjnych:</a:t>
            </a:r>
            <a:endParaRPr lang="pl-PL" dirty="0" smtClean="0"/>
          </a:p>
          <a:p>
            <a:r>
              <a:rPr lang="pl-PL" dirty="0" smtClean="0"/>
              <a:t>szkolenia i działania informacyjne skierowane do samorządów, przedsiębiorców, w tym MŚP i społeczności lokalnej w tym osób fizycznych, z zakresu efektywności energetycznej i OZE,</a:t>
            </a:r>
          </a:p>
          <a:p>
            <a:r>
              <a:rPr lang="pl-PL" dirty="0" smtClean="0"/>
              <a:t>informacja i wymiana doświadczeń z wykorzystaniem systemów informatycznych,</a:t>
            </a:r>
          </a:p>
          <a:p>
            <a:r>
              <a:rPr lang="pl-PL" dirty="0" smtClean="0"/>
              <a:t>przygotowanie i przeprowadzenie szkoleń energetyków gminnych.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l-PL" sz="19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1" y="6041363"/>
            <a:ext cx="6372200" cy="816637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4061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34353"/>
          </a:xfrm>
        </p:spPr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</a:pPr>
            <a:r>
              <a:rPr lang="pl-PL" sz="2700" b="1" dirty="0" smtClean="0">
                <a:solidFill>
                  <a:srgbClr val="92D050"/>
                </a:solidFill>
              </a:rPr>
              <a:t>Cel szczegółowy 2: </a:t>
            </a:r>
            <a:r>
              <a:rPr lang="pl-PL" sz="2700" dirty="0" smtClean="0">
                <a:solidFill>
                  <a:srgbClr val="92D050"/>
                </a:solidFill>
              </a:rPr>
              <a:t>Wsparcie gmin w przygotowaniu 	i  wdrażaniu Planów Gospodarki Niskoemisyjnej PGN </a:t>
            </a:r>
            <a:br>
              <a:rPr lang="pl-PL" sz="2700" dirty="0" smtClean="0">
                <a:solidFill>
                  <a:srgbClr val="92D050"/>
                </a:solidFill>
              </a:rPr>
            </a:br>
            <a:r>
              <a:rPr lang="pl-PL" sz="2700" dirty="0" smtClean="0">
                <a:solidFill>
                  <a:srgbClr val="92D050"/>
                </a:solidFill>
              </a:rPr>
              <a:t>	/ SEAP (Plan działań na rzecz zrównoważonej energii)</a:t>
            </a:r>
            <a:r>
              <a:rPr lang="pl-PL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pl-PL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b="1" dirty="0"/>
              <a:t/>
            </a:r>
            <a:br>
              <a:rPr lang="pl-PL" b="1" dirty="0"/>
            </a:b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2420888"/>
            <a:ext cx="6275706" cy="36204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l-PL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r>
              <a:rPr lang="pl-PL" dirty="0" smtClean="0"/>
              <a:t>promowanie wśród gmin idei posiadania planów gospodarki niskoemisyjnej oraz wskazywanie na korzyści wynikające z realizacji </a:t>
            </a:r>
            <a:r>
              <a:rPr lang="pl-PL" dirty="0" err="1" smtClean="0"/>
              <a:t>PGN-ów</a:t>
            </a:r>
            <a:r>
              <a:rPr lang="pl-PL" dirty="0" smtClean="0"/>
              <a:t>, </a:t>
            </a:r>
          </a:p>
          <a:p>
            <a:pPr marL="0" indent="0" algn="just"/>
            <a:r>
              <a:rPr lang="pl-PL" dirty="0" smtClean="0"/>
              <a:t> wspieranie gmin w przygotowaniu PGN/SEAP, w tym m.in. przygotowania zakresu PGN, bazy inwentaryzacji emisji gazów cieplarnianych, identyfikacja projektów możliwych do wsparcia ze środków publicznych, w tym z funduszy UE</a:t>
            </a:r>
            <a:endParaRPr lang="pl-PL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l-PL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l-PL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l-PL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l-PL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l-PL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l-P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l-PL" dirty="0"/>
          </a:p>
          <a:p>
            <a:pPr algn="just">
              <a:buFont typeface="Wingdings" panose="05000000000000000000" pitchFamily="2" charset="2"/>
              <a:buChar char="Ø"/>
            </a:pPr>
            <a:endParaRPr lang="pl-PL" dirty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1" y="6041363"/>
            <a:ext cx="6300191" cy="816637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142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47192"/>
          </a:xfrm>
        </p:spPr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</a:pPr>
            <a:r>
              <a:rPr lang="pl-PL" sz="2400" b="1" dirty="0" smtClean="0"/>
              <a:t> </a:t>
            </a:r>
            <a:r>
              <a:rPr lang="pl-PL" sz="2700" b="1" dirty="0" smtClean="0"/>
              <a:t>Cel szczegółowy 3:</a:t>
            </a:r>
            <a:r>
              <a:rPr lang="pl-PL" sz="2700" dirty="0" smtClean="0"/>
              <a:t> Wsparcie w przygotowaniu i wdrażaniu inwestycji w zakresie efektywności 	energetycznej i OZE</a:t>
            </a:r>
            <a:endParaRPr lang="pl-PL" sz="27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2204863"/>
            <a:ext cx="6347714" cy="3384377"/>
          </a:xfrm>
        </p:spPr>
        <p:txBody>
          <a:bodyPr>
            <a:normAutofit/>
          </a:bodyPr>
          <a:lstStyle/>
          <a:p>
            <a:r>
              <a:rPr lang="pl-PL" dirty="0" smtClean="0"/>
              <a:t>wsparcie w zakresie weryfikowania audytów energetycznych,</a:t>
            </a:r>
          </a:p>
          <a:p>
            <a:r>
              <a:rPr lang="pl-PL" dirty="0" smtClean="0"/>
              <a:t>wsparcie w zakresie wdrażania rekomendacji wynikających z audytów energetycznych,</a:t>
            </a:r>
          </a:p>
          <a:p>
            <a:r>
              <a:rPr lang="pl-PL" dirty="0" smtClean="0"/>
              <a:t>wsparcie w zakresie poprawnej realizacji zamówień publicznych,</a:t>
            </a:r>
          </a:p>
          <a:p>
            <a:r>
              <a:rPr lang="pl-PL" dirty="0" smtClean="0"/>
              <a:t>wsparcie w zakresie nowych wymogów KE dotyczących pomocy publicznej w sektorze energetyki,</a:t>
            </a:r>
          </a:p>
          <a:p>
            <a:r>
              <a:rPr lang="pl-PL" dirty="0" smtClean="0"/>
              <a:t>wsparcie w zakresie instrumentów finansowych.</a:t>
            </a:r>
            <a:endParaRPr lang="pl-PL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1" y="6041363"/>
            <a:ext cx="6228183" cy="816637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73543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620688"/>
            <a:ext cx="6347714" cy="519048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b="1" dirty="0" smtClean="0"/>
              <a:t>Usługi doradcze w zakresie aplikowania o środki UE:</a:t>
            </a:r>
            <a:endParaRPr lang="pl-PL" dirty="0" smtClean="0"/>
          </a:p>
          <a:p>
            <a:r>
              <a:rPr lang="pl-PL" dirty="0" smtClean="0"/>
              <a:t>informowanie o możliwych i najkorzystniejszych źródłach finansowania projektu,</a:t>
            </a:r>
          </a:p>
          <a:p>
            <a:r>
              <a:rPr lang="pl-PL" dirty="0" smtClean="0"/>
              <a:t>doradztwo w zakresie montażu finansowego projektu,</a:t>
            </a:r>
          </a:p>
          <a:p>
            <a:r>
              <a:rPr lang="pl-PL" dirty="0" smtClean="0"/>
              <a:t>doradztwo w zakresie stosowania wytycznych </a:t>
            </a:r>
            <a:r>
              <a:rPr lang="pl-PL" dirty="0" err="1" smtClean="0"/>
              <a:t>MIiR</a:t>
            </a:r>
            <a:r>
              <a:rPr lang="pl-PL" dirty="0" smtClean="0"/>
              <a:t> w przygotowaniu dokumentacji aplikacyjnej o środki funduszy UE.</a:t>
            </a:r>
          </a:p>
          <a:p>
            <a:pPr>
              <a:buNone/>
            </a:pPr>
            <a:r>
              <a:rPr lang="pl-PL" dirty="0" smtClean="0"/>
              <a:t>Usługa doradcza może być skierowana zarówno do dużego przedsiębiorcy, jak i MŚP, podmiotów będących dostawcami usług energetycznych </a:t>
            </a:r>
            <a:r>
              <a:rPr lang="pl-PL" i="1" dirty="0" smtClean="0"/>
              <a:t>(zgodnie z zapisem dyrektywy 2012/27), </a:t>
            </a:r>
            <a:r>
              <a:rPr lang="pl-PL" dirty="0" smtClean="0"/>
              <a:t>spółdzielni mieszkaniowych, wspólnot mieszkaniowych, państwowych jednostek terytorialnych (urzędy statystyczne, sądy, więzienia, straż pożarna, szkoły, internaty), szkół wyższych, organów władzy publicznej oraz społeczności i przedstawicieli poszczególnych grup społecznych.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1" y="6041363"/>
            <a:ext cx="6300191" cy="816637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48468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2780928"/>
            <a:ext cx="6347714" cy="2232248"/>
          </a:xfrm>
        </p:spPr>
        <p:txBody>
          <a:bodyPr>
            <a:normAutofit lnSpcReduction="10000"/>
          </a:bodyPr>
          <a:lstStyle/>
          <a:p>
            <a:endParaRPr lang="pl-PL" dirty="0" smtClean="0"/>
          </a:p>
          <a:p>
            <a:endParaRPr lang="pl-PL" dirty="0"/>
          </a:p>
          <a:p>
            <a:pPr marL="0" indent="0" algn="ctr">
              <a:buNone/>
            </a:pPr>
            <a:r>
              <a:rPr lang="pl-PL" dirty="0" smtClean="0"/>
              <a:t>Skrzynka mailowa zespołu doradców energetycznych </a:t>
            </a:r>
          </a:p>
          <a:p>
            <a:pPr marL="0" indent="0" algn="ctr">
              <a:buNone/>
            </a:pPr>
            <a:r>
              <a:rPr lang="pl-PL" dirty="0" smtClean="0"/>
              <a:t>w </a:t>
            </a:r>
            <a:r>
              <a:rPr lang="pl-PL" dirty="0" err="1" smtClean="0"/>
              <a:t>WFOŚiGW</a:t>
            </a:r>
            <a:r>
              <a:rPr lang="pl-PL" dirty="0" smtClean="0"/>
              <a:t> w Kielcach</a:t>
            </a:r>
          </a:p>
          <a:p>
            <a:endParaRPr lang="pl-PL" dirty="0"/>
          </a:p>
          <a:p>
            <a:pPr marL="0" indent="0" algn="ctr">
              <a:buNone/>
            </a:pPr>
            <a:r>
              <a:rPr lang="pl-PL" dirty="0" smtClean="0">
                <a:hlinkClick r:id="rId2"/>
              </a:rPr>
              <a:t>doradcy.energetyczni@wfos.com.pl</a:t>
            </a: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18930"/>
            <a:ext cx="4139952" cy="1867621"/>
          </a:xfrm>
          <a:prstGeom prst="rect">
            <a:avLst/>
          </a:prstGeom>
        </p:spPr>
      </p:pic>
      <p:pic>
        <p:nvPicPr>
          <p:cNvPr id="6" name="Obraz 5" descr="zestawienie znakow_KIELCE (kolor) (003)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85152"/>
            <a:ext cx="5760720" cy="677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312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9552" y="1412776"/>
            <a:ext cx="7128792" cy="2088232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 </a:t>
            </a:r>
            <a:r>
              <a:rPr lang="pl-PL" sz="3100" b="1" cap="small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PLANY GOSPODARKI NISKOEMISYJNEJ W WOJEWÓDZTWIE ŚWIĘTOKRZYSKIM</a:t>
            </a:r>
            <a:endParaRPr lang="pl-PL" sz="27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03548" y="3789040"/>
            <a:ext cx="6400800" cy="792088"/>
          </a:xfrm>
        </p:spPr>
        <p:txBody>
          <a:bodyPr>
            <a:normAutofit fontScale="77500" lnSpcReduction="20000"/>
          </a:bodyPr>
          <a:lstStyle/>
          <a:p>
            <a:pPr algn="ctr">
              <a:tabLst>
                <a:tab pos="3592513" algn="l"/>
              </a:tabLst>
            </a:pPr>
            <a:endParaRPr lang="pl-PL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tabLst>
                <a:tab pos="3592513" algn="l"/>
              </a:tabLst>
            </a:pPr>
            <a:r>
              <a:rPr lang="pl-P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WOJEWÓDZKI FUNDUSZ OCHRONY ŚRODOWISKA </a:t>
            </a:r>
          </a:p>
          <a:p>
            <a:pPr algn="ctr"/>
            <a:r>
              <a:rPr lang="pl-P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 GOSPODARKI </a:t>
            </a:r>
            <a:r>
              <a:rPr lang="pl-PL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WODNEJ</a:t>
            </a:r>
            <a:r>
              <a:rPr lang="pl-P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w KIELCACH</a:t>
            </a:r>
            <a:endParaRPr lang="pl-P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az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8640"/>
            <a:ext cx="6486073" cy="93610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941168"/>
            <a:ext cx="3352019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8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628799"/>
            <a:ext cx="6347714" cy="34563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Plan - 99 PGN (3 gminy nie podjęły decyzji o wykonaniu dokumentu)</a:t>
            </a:r>
          </a:p>
          <a:p>
            <a:pPr marL="0" indent="0">
              <a:buNone/>
            </a:pP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Pozytywna ocena: </a:t>
            </a:r>
          </a:p>
          <a:p>
            <a:pPr marL="0" indent="0">
              <a:buNone/>
            </a:pP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- 29 PGN (w tym 17 finansowanych przez NFOŚiGW w ramach działania 9.3 PO </a:t>
            </a:r>
            <a:r>
              <a:rPr lang="pl-PL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IiŚ</a:t>
            </a: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2007-2013)</a:t>
            </a:r>
          </a:p>
          <a:p>
            <a:pPr marL="0" indent="0">
              <a:buNone/>
            </a:pP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Zaświadczenia o pozytywnej weryfikacji – 8 PGN </a:t>
            </a:r>
          </a:p>
          <a:p>
            <a:pPr marL="0" indent="0">
              <a:buNone/>
            </a:pP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 przypadku działania 9.3 zaświadczenia wydaje 	NFOŚiGW w Warszawie</a:t>
            </a:r>
            <a:endParaRPr lang="pl-PL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0" y="5877272"/>
            <a:ext cx="6516216" cy="980729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75184"/>
          </a:xfrm>
        </p:spPr>
        <p:txBody>
          <a:bodyPr>
            <a:normAutofit/>
          </a:bodyPr>
          <a:lstStyle/>
          <a:p>
            <a:pPr algn="ctr"/>
            <a:r>
              <a:rPr lang="pl-PL" sz="31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PGN	</a:t>
            </a:r>
            <a:r>
              <a:rPr lang="pl-PL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 na 20.06.2016 r.</a:t>
            </a:r>
            <a:endParaRPr lang="pl-PL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11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628799"/>
            <a:ext cx="6347714" cy="345638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 trakcie weryfikacji i poprawy - 34 PGN (w tym 1 </a:t>
            </a:r>
            <a:r>
              <a:rPr lang="pl-P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PGN </a:t>
            </a: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finansowany </a:t>
            </a:r>
            <a:r>
              <a:rPr lang="pl-P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 NFOŚiGW </a:t>
            </a: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ramach </a:t>
            </a:r>
            <a:r>
              <a:rPr lang="pl-P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działania 9.3 PO </a:t>
            </a:r>
            <a:r>
              <a:rPr lang="pl-PL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IiŚ</a:t>
            </a:r>
            <a:r>
              <a:rPr lang="pl-P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2007-2013) </a:t>
            </a:r>
            <a:endParaRPr lang="pl-PL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W trakcie opracowania  - 30 PGN </a:t>
            </a:r>
          </a:p>
          <a:p>
            <a:pPr marL="0" indent="0">
              <a:buNone/>
            </a:pP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Etap przed zleceniem wykonania dokumentu </a:t>
            </a:r>
            <a:r>
              <a:rPr lang="pl-PL" sz="20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6 </a:t>
            </a:r>
            <a:r>
              <a:rPr lang="pl-PL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Gminy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0" y="5877272"/>
            <a:ext cx="6516216" cy="980729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75184"/>
          </a:xfrm>
        </p:spPr>
        <p:txBody>
          <a:bodyPr>
            <a:normAutofit/>
          </a:bodyPr>
          <a:lstStyle/>
          <a:p>
            <a:pPr algn="ctr"/>
            <a:r>
              <a:rPr lang="pl-PL" sz="3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PGN</a:t>
            </a:r>
            <a:r>
              <a:rPr lang="pl-PL" sz="4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l-PL" sz="4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 </a:t>
            </a:r>
            <a:r>
              <a:rPr lang="pl-PL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20.06.2016 </a:t>
            </a:r>
            <a:r>
              <a:rPr lang="pl-PL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	</a:t>
            </a:r>
            <a:endParaRPr lang="pl-PL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5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523256"/>
          </a:xfrm>
        </p:spPr>
        <p:txBody>
          <a:bodyPr>
            <a:noAutofit/>
          </a:bodyPr>
          <a:lstStyle/>
          <a:p>
            <a:pPr algn="ctr"/>
            <a: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Procedura aktualizacji PGN</a:t>
            </a:r>
            <a:endParaRPr lang="pl-PL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2204865"/>
            <a:ext cx="6347714" cy="3395526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Aktualizacja PGN wymaga:</a:t>
            </a:r>
          </a:p>
          <a:p>
            <a:pPr marL="0" indent="0">
              <a:spcBef>
                <a:spcPts val="0"/>
              </a:spcBef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analizy pod kątem zgodności ze SOOŚ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analizy pod kątem zmian w WPF Gminy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weryfikacji przez doradcę energetycznego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uchwalenia zmiany/ zmienionego dokumentu przez Ragę Gminy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wydania zaświadczenia o pozytywnej weryfikacji wersji dokumentu po zmianach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1" y="5949281"/>
            <a:ext cx="6444207" cy="908720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187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2780928"/>
            <a:ext cx="6347714" cy="2232248"/>
          </a:xfrm>
        </p:spPr>
        <p:txBody>
          <a:bodyPr>
            <a:normAutofit lnSpcReduction="10000"/>
          </a:bodyPr>
          <a:lstStyle/>
          <a:p>
            <a:endParaRPr lang="pl-PL" dirty="0" smtClean="0"/>
          </a:p>
          <a:p>
            <a:endParaRPr lang="pl-PL" dirty="0"/>
          </a:p>
          <a:p>
            <a:pPr marL="0" indent="0" algn="ctr">
              <a:buNone/>
            </a:pPr>
            <a:r>
              <a:rPr lang="pl-PL" dirty="0" smtClean="0"/>
              <a:t>Skrzynka mailowa zespołu doradców energetycznych </a:t>
            </a:r>
          </a:p>
          <a:p>
            <a:pPr marL="0" indent="0" algn="ctr">
              <a:buNone/>
            </a:pPr>
            <a:r>
              <a:rPr lang="pl-PL" dirty="0" smtClean="0"/>
              <a:t>w </a:t>
            </a:r>
            <a:r>
              <a:rPr lang="pl-PL" dirty="0" err="1" smtClean="0"/>
              <a:t>WFOŚiGW</a:t>
            </a:r>
            <a:r>
              <a:rPr lang="pl-PL" dirty="0" smtClean="0"/>
              <a:t> w Kielcach</a:t>
            </a:r>
          </a:p>
          <a:p>
            <a:endParaRPr lang="pl-PL" dirty="0"/>
          </a:p>
          <a:p>
            <a:pPr marL="0" indent="0" algn="ctr">
              <a:buNone/>
            </a:pPr>
            <a:r>
              <a:rPr lang="pl-PL" dirty="0">
                <a:hlinkClick r:id="rId2"/>
              </a:rPr>
              <a:t>d</a:t>
            </a:r>
            <a:r>
              <a:rPr lang="pl-PL" dirty="0" smtClean="0">
                <a:hlinkClick r:id="rId2"/>
              </a:rPr>
              <a:t>oradcy.energetyczni@wfos.com.pl</a:t>
            </a: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251520" y="6165303"/>
            <a:ext cx="6192687" cy="241185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18930"/>
            <a:ext cx="4139952" cy="186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39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7544" y="980728"/>
            <a:ext cx="7128792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 </a:t>
            </a:r>
            <a:r>
              <a:rPr lang="pl-PL" sz="27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7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Gospodarka niskoemisyjna w przedsiębiorstwie</a:t>
            </a:r>
            <a:endParaRPr lang="pl-PL" sz="3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03548" y="3789040"/>
            <a:ext cx="6400800" cy="792088"/>
          </a:xfrm>
        </p:spPr>
        <p:txBody>
          <a:bodyPr>
            <a:normAutofit fontScale="77500" lnSpcReduction="20000"/>
          </a:bodyPr>
          <a:lstStyle/>
          <a:p>
            <a:pPr algn="ctr">
              <a:tabLst>
                <a:tab pos="3592513" algn="l"/>
              </a:tabLst>
            </a:pPr>
            <a:endParaRPr lang="pl-PL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tabLst>
                <a:tab pos="3592513" algn="l"/>
              </a:tabLst>
            </a:pPr>
            <a:r>
              <a:rPr lang="pl-P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WOJEWÓDZKI FUNDUSZ OCHRONY ŚRODOWISKA </a:t>
            </a:r>
          </a:p>
          <a:p>
            <a:pPr algn="ctr"/>
            <a:r>
              <a:rPr lang="pl-P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 GOSPODARKI </a:t>
            </a:r>
            <a:r>
              <a:rPr lang="pl-PL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WODNEJ</a:t>
            </a:r>
            <a:r>
              <a:rPr lang="pl-P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w KIELCACH</a:t>
            </a:r>
            <a:endParaRPr lang="pl-P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az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8640"/>
            <a:ext cx="6486073" cy="93610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941168"/>
            <a:ext cx="3352019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4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842721" cy="1320800"/>
          </a:xfrm>
        </p:spPr>
        <p:txBody>
          <a:bodyPr>
            <a:normAutofit/>
          </a:bodyPr>
          <a:lstStyle/>
          <a:p>
            <a:r>
              <a:rPr lang="pl-PL" sz="2800" dirty="0" smtClean="0"/>
              <a:t>Co to jest gospodarka niskoemisyjna w przedsiębiorstwie?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2160591"/>
            <a:ext cx="6347714" cy="3356642"/>
          </a:xfrm>
        </p:spPr>
        <p:txBody>
          <a:bodyPr/>
          <a:lstStyle/>
          <a:p>
            <a:pPr marL="0" indent="0" algn="just">
              <a:buNone/>
            </a:pPr>
            <a:r>
              <a:rPr lang="pl-PL" dirty="0"/>
              <a:t>Gospodarka niskoemisyjna to ogólne pojęcie dotyczące takiej działalności człowieka, która przynosi zysk inwestorom, wzrost gospodarczy krajowi i jednocześnie redukcję emisji dwutlenku węgla (CO</a:t>
            </a:r>
            <a:r>
              <a:rPr lang="pl-PL" baseline="-25000" dirty="0"/>
              <a:t>2</a:t>
            </a:r>
            <a:r>
              <a:rPr lang="pl-PL" dirty="0"/>
              <a:t>). Nie oznacza rezygnacji z dóbr i działalności, a jedynie takie działanie, które jest tańsze (zużywające mniej energii, mniej surowców), przyjazne dla środowiska i jednocześnie o wystarczająco wysokiej jakości dostarczanych dóbr i usług. Jest to efektywne wykorzystanie energii, również efektywne zarządzanie energią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5885470"/>
            <a:ext cx="5755005" cy="6769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0844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2492896"/>
            <a:ext cx="6347713" cy="1320800"/>
          </a:xfrm>
        </p:spPr>
        <p:txBody>
          <a:bodyPr>
            <a:normAutofit/>
          </a:bodyPr>
          <a:lstStyle/>
          <a:p>
            <a:r>
              <a:rPr lang="pl-PL" sz="2800" dirty="0"/>
              <a:t/>
            </a:r>
            <a:br>
              <a:rPr lang="pl-PL" sz="2800" dirty="0"/>
            </a:br>
            <a:r>
              <a:rPr lang="pl-PL" sz="2800" dirty="0" smtClean="0"/>
              <a:t>Efektywność </a:t>
            </a:r>
            <a:r>
              <a:rPr lang="pl-PL" sz="2800" dirty="0"/>
              <a:t>energetyczna</a:t>
            </a:r>
            <a:endParaRPr lang="pl-PL" sz="2800" cap="small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80000"/>
              </a:lnSpc>
              <a:buNone/>
              <a:defRPr/>
            </a:pPr>
            <a:endParaRPr lang="pl-PL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1" y="6041363"/>
            <a:ext cx="6372200" cy="816637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539552" y="83671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Zużycie energii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411760" y="1429696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Postęp technologiczny 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015057" y="216059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Rodzaj paliwa</a:t>
            </a:r>
          </a:p>
          <a:p>
            <a:r>
              <a:rPr lang="pl-PL" dirty="0" smtClean="0"/>
              <a:t>oraz koszty jego dostawy</a:t>
            </a:r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816373" y="376468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Organizacja Pracy </a:t>
            </a:r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3058550" y="4106746"/>
            <a:ext cx="2300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Świadomość odbiorcy i dostawcy </a:t>
            </a:r>
            <a:endParaRPr lang="pl-PL" dirty="0"/>
          </a:p>
        </p:txBody>
      </p:sp>
      <p:sp>
        <p:nvSpPr>
          <p:cNvPr id="11" name="Prostokąt 10"/>
          <p:cNvSpPr/>
          <p:nvPr/>
        </p:nvSpPr>
        <p:spPr>
          <a:xfrm>
            <a:off x="5148064" y="5101982"/>
            <a:ext cx="2748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Prawo, pomoc finansowa</a:t>
            </a:r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971600" y="225973"/>
            <a:ext cx="6048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Gospodarka niskoemisyjna w przedsiębiorstwie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44031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52325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Jakim dokument odpowie nam na pytanie gdzie szukać oszczędności?</a:t>
            </a:r>
            <a:endParaRPr lang="pl-PL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2204865"/>
            <a:ext cx="6347714" cy="3395526"/>
          </a:xfrm>
        </p:spPr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Audyt </a:t>
            </a:r>
            <a:r>
              <a:rPr lang="pl-PL" dirty="0" smtClean="0"/>
              <a:t>termomodernizacyjny </a:t>
            </a:r>
            <a:r>
              <a:rPr lang="pl-PL" dirty="0"/>
              <a:t>lub </a:t>
            </a:r>
            <a:r>
              <a:rPr lang="pl-PL" dirty="0" smtClean="0"/>
              <a:t>remontowy (Ustawa </a:t>
            </a:r>
            <a:r>
              <a:rPr lang="pl-PL" dirty="0"/>
              <a:t>o </a:t>
            </a:r>
            <a:r>
              <a:rPr lang="pl-PL" dirty="0" smtClean="0"/>
              <a:t>wspieraniu przedsięwzięć termomodernizacyjnych i remontowych)  </a:t>
            </a:r>
            <a:endParaRPr lang="pl-PL" dirty="0"/>
          </a:p>
          <a:p>
            <a:r>
              <a:rPr lang="pl-PL" dirty="0" smtClean="0"/>
              <a:t>Audyt efektywności energetycznej (Ustawa o efektywności energetycznej ) </a:t>
            </a:r>
            <a:endParaRPr lang="pl-PL" dirty="0"/>
          </a:p>
          <a:p>
            <a:r>
              <a:rPr lang="pl-PL" dirty="0" smtClean="0"/>
              <a:t>Audyt przemysłowy (wytyczne NFOŚ lub innych instytucji)</a:t>
            </a:r>
            <a:endParaRPr lang="pl-PL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pl-PL" b="1" dirty="0"/>
          </a:p>
          <a:p>
            <a:pPr marL="0" indent="0">
              <a:spcBef>
                <a:spcPts val="0"/>
              </a:spcBef>
              <a:buNone/>
            </a:pPr>
            <a:r>
              <a:rPr lang="pl-PL" sz="1400" dirty="0" smtClean="0"/>
              <a:t>Charakterystyka energetyczna i Świadectwo energetyczne (Rozporządzenie o wykonywaniu charakterystyki energetycznych) – składowe audytu</a:t>
            </a:r>
            <a:endParaRPr lang="pl-PL" sz="14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1" y="5949281"/>
            <a:ext cx="6444207" cy="908720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661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2420888"/>
            <a:ext cx="6347714" cy="223224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1400" dirty="0"/>
              <a:t>USTAWA z dnia 15 kwietnia 2011 r.</a:t>
            </a:r>
          </a:p>
          <a:p>
            <a:pPr marL="0" indent="0" algn="just">
              <a:buNone/>
            </a:pPr>
            <a:r>
              <a:rPr lang="pl-PL" sz="1400" dirty="0"/>
              <a:t>o efektywności energetycznej podaje definicję audytu efektywności energetycznej</a:t>
            </a:r>
          </a:p>
          <a:p>
            <a:pPr marL="0" indent="0" algn="just">
              <a:buNone/>
            </a:pPr>
            <a:r>
              <a:rPr lang="pl-PL" sz="1400" dirty="0"/>
              <a:t>Opracowanie eksperckie zawierające analizę zużycia energii oraz określające stan techniczny </a:t>
            </a:r>
            <a:r>
              <a:rPr lang="pl-PL" sz="1400" dirty="0" smtClean="0"/>
              <a:t>obiektu, urządzenia </a:t>
            </a:r>
            <a:r>
              <a:rPr lang="pl-PL" sz="1400" dirty="0"/>
              <a:t>technicznego lub instalacji, zawierające wykaz przedsięwzięć służących poprawie </a:t>
            </a:r>
            <a:r>
              <a:rPr lang="pl-PL" sz="1400" dirty="0" smtClean="0"/>
              <a:t>efektywności energetycznej </a:t>
            </a:r>
            <a:r>
              <a:rPr lang="pl-PL" sz="1400" dirty="0"/>
              <a:t>tych obiektów, urządzeń lub instalacji, a także ocenę ich opłacalności ekonomicznej i </a:t>
            </a:r>
            <a:r>
              <a:rPr lang="pl-PL" sz="1400" dirty="0" smtClean="0"/>
              <a:t>możliwej do </a:t>
            </a:r>
            <a:r>
              <a:rPr lang="pl-PL" sz="1400" dirty="0"/>
              <a:t>uzyskania oszczędności energii</a:t>
            </a:r>
            <a:endParaRPr lang="pl-P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0" y="5877272"/>
            <a:ext cx="6516216" cy="980729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7518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Gospodarka niskoemisyjna w przedsiębiorstwie </a:t>
            </a:r>
            <a:br>
              <a:rPr lang="pl-PL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79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772816"/>
            <a:ext cx="6347714" cy="36724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200" b="1" dirty="0" smtClean="0"/>
              <a:t>Dziedzina Inne działania Ochrony Środowiskowa </a:t>
            </a:r>
          </a:p>
          <a:p>
            <a:pPr marL="0" indent="0">
              <a:buNone/>
            </a:pP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Priorytet  B.V.2.1.2 </a:t>
            </a:r>
          </a:p>
          <a:p>
            <a:pPr marL="0" indent="0">
              <a:buNone/>
            </a:pP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Przedsięwzięcia proekologiczne służące ograniczeniu niskiej emisji, zużycia wody, redukcji wytwarzanych odpadów, zmniejszenia zapotrzebowania na energię elektryczną, cieplną </a:t>
            </a:r>
            <a:b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 procesie produkcyjnym </a:t>
            </a:r>
          </a:p>
          <a:p>
            <a:pPr marL="0" indent="0">
              <a:buNone/>
            </a:pP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Pożyczka  do 95% kosztów kwalifikowanych </a:t>
            </a:r>
          </a:p>
          <a:p>
            <a:pPr marL="0" indent="0">
              <a:buNone/>
            </a:pP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Oprocentowanie 3% </a:t>
            </a:r>
          </a:p>
          <a:p>
            <a:pPr marL="0" indent="0">
              <a:buNone/>
            </a:pP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Wysokość umorzenia 10 % </a:t>
            </a:r>
          </a:p>
          <a:p>
            <a:pPr marL="0" indent="0">
              <a:buNone/>
            </a:pP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Beneficjenci : </a:t>
            </a:r>
          </a:p>
          <a:p>
            <a:pPr marL="0" indent="0">
              <a:buNone/>
            </a:pPr>
            <a:r>
              <a:rPr lang="pl-P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JST i ich związki, podmioty świadczące usługi publiczne w ramach realizacji obowiązków własnych JST, przedsiębiorcy (spółki kapitałowe i cywilne) , osoby fizyczne prowadzące działalność gospodarczą,  inne</a:t>
            </a: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0" y="5877272"/>
            <a:ext cx="6516216" cy="980729"/>
          </a:xfrm>
        </p:spPr>
        <p:txBody>
          <a:bodyPr/>
          <a:lstStyle/>
          <a:p>
            <a:pPr algn="ctr"/>
            <a:r>
              <a:rPr lang="pl-PL" i="1" dirty="0"/>
              <a:t>„Ogólnopolski system wsparcia doradczego dla sektora publicznego, mieszkaniowego oraz przedsiębiorstw </a:t>
            </a:r>
            <a:br>
              <a:rPr lang="pl-PL" i="1" dirty="0"/>
            </a:br>
            <a:r>
              <a:rPr lang="pl-PL" i="1" dirty="0"/>
              <a:t>w zakresie efektywności energetycznej oraz OZE”</a:t>
            </a:r>
            <a:endParaRPr lang="pl-PL" dirty="0"/>
          </a:p>
          <a:p>
            <a:pPr algn="ctr"/>
            <a:r>
              <a:rPr lang="pl-PL" i="1" dirty="0"/>
              <a:t>Wojewódzki Fundusz Ochrony Środowiska i Gospodarki Wodnej w Kielcach</a:t>
            </a:r>
            <a:endParaRPr lang="pl-PL" dirty="0"/>
          </a:p>
          <a:p>
            <a:pPr algn="ctr"/>
            <a:r>
              <a:rPr lang="pl-PL" i="1" dirty="0"/>
              <a:t>al. ks. J. Popiełuszki 41, 25-155 Kielce,  tel. 041-366-15-12, 333-52-37 fax. 041-366-09-05</a:t>
            </a:r>
            <a:endParaRPr lang="pl-PL" dirty="0"/>
          </a:p>
          <a:p>
            <a:endParaRPr lang="pl-PL" dirty="0"/>
          </a:p>
        </p:txBody>
      </p:sp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019200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Gospodarka niskoemisyjna w przedsiębiorstwie </a:t>
            </a:r>
            <a:br>
              <a:rPr lang="pl-PL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Środki </a:t>
            </a:r>
            <a:r>
              <a:rPr lang="pl-PL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WFOŚiGW</a:t>
            </a:r>
            <a:r>
              <a:rPr lang="pl-P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w Kielcach</a:t>
            </a:r>
            <a:endParaRPr lang="pl-PL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66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11560" y="1844824"/>
            <a:ext cx="7056784" cy="2636841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 </a:t>
            </a:r>
            <a:r>
              <a:rPr lang="pl-PL" sz="2800" dirty="0"/>
              <a:t/>
            </a:r>
            <a:br>
              <a:rPr lang="pl-PL" sz="2800" dirty="0"/>
            </a:br>
            <a:r>
              <a:rPr lang="pl-PL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Dofinansowanie </a:t>
            </a:r>
            <a:r>
              <a:rPr lang="pl-PL" sz="3100" b="1" cap="small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zadań </a:t>
            </a:r>
            <a: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związanych</a:t>
            </a:r>
            <a:b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pl-PL" sz="3100" b="1" cap="small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z efektywnością energetyczną </a:t>
            </a:r>
            <a: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z </a:t>
            </a:r>
            <a:r>
              <a:rPr lang="pl-PL" sz="3100" b="1" cap="small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uwzględnieniem OZE </a:t>
            </a:r>
            <a: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ze </a:t>
            </a:r>
            <a:r>
              <a:rPr lang="pl-PL" sz="3100" b="1" cap="small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środków Wojewódzkiego Funduszu </a:t>
            </a:r>
            <a: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Ochrony </a:t>
            </a:r>
            <a:r>
              <a:rPr lang="pl-PL" sz="3100" b="1" cap="small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Środowiska </a:t>
            </a:r>
            <a: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3100" b="1" cap="small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i </a:t>
            </a:r>
            <a:r>
              <a:rPr lang="pl-PL" sz="3100" b="1" cap="small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Gospodarki Wodnej w Kielcach w 2016 roku </a:t>
            </a:r>
            <a:endParaRPr lang="pl-PL" sz="3100" b="1" cap="small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az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6" y="116632"/>
            <a:ext cx="61526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3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1772816"/>
            <a:ext cx="6350147" cy="339756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pl-PL" sz="2000" b="1" dirty="0">
                <a:solidFill>
                  <a:schemeClr val="tx1"/>
                </a:solidFill>
              </a:rPr>
              <a:t>KRYTERIA WYBORU PRZEDSIĘWZIĘĆ FINANSOWANYCH</a:t>
            </a:r>
            <a:r>
              <a:rPr lang="pl-PL" sz="2000" dirty="0">
                <a:solidFill>
                  <a:schemeClr val="tx1"/>
                </a:solidFill>
              </a:rPr>
              <a:t> </a:t>
            </a:r>
            <a:r>
              <a:rPr lang="pl-PL" sz="2000" b="1" dirty="0">
                <a:solidFill>
                  <a:schemeClr val="tx1"/>
                </a:solidFill>
              </a:rPr>
              <a:t>ZE ŚRODKÓW </a:t>
            </a:r>
            <a:r>
              <a:rPr lang="pl-PL" sz="2000" b="1" dirty="0" err="1">
                <a:solidFill>
                  <a:schemeClr val="tx1"/>
                </a:solidFill>
              </a:rPr>
              <a:t>WFOŚiGW</a:t>
            </a:r>
            <a:r>
              <a:rPr lang="pl-PL" sz="2000" b="1" dirty="0">
                <a:solidFill>
                  <a:schemeClr val="tx1"/>
                </a:solidFill>
              </a:rPr>
              <a:t>  w  KIELCACH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pl-PL" sz="20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pl-PL" sz="2000" b="1" dirty="0">
                <a:solidFill>
                  <a:schemeClr val="tx1"/>
                </a:solidFill>
              </a:rPr>
              <a:t>LISTA PRZEDSIĘWZIĘĆ PRIORYTETOWYCH DO DOFINANSOWANIA PRZEZ </a:t>
            </a:r>
            <a:r>
              <a:rPr lang="pl-PL" sz="2000" b="1" dirty="0" err="1">
                <a:solidFill>
                  <a:schemeClr val="tx1"/>
                </a:solidFill>
              </a:rPr>
              <a:t>WFOŚiGW</a:t>
            </a:r>
            <a:r>
              <a:rPr lang="pl-PL" sz="2000" b="1" dirty="0">
                <a:solidFill>
                  <a:schemeClr val="tx1"/>
                </a:solidFill>
              </a:rPr>
              <a:t> w </a:t>
            </a:r>
            <a:r>
              <a:rPr lang="pl-PL" sz="2000" b="1" dirty="0" smtClean="0">
                <a:solidFill>
                  <a:schemeClr val="tx1"/>
                </a:solidFill>
              </a:rPr>
              <a:t>KIELCACH</a:t>
            </a:r>
            <a:br>
              <a:rPr lang="pl-PL" sz="2000" b="1" dirty="0" smtClean="0">
                <a:solidFill>
                  <a:schemeClr val="tx1"/>
                </a:solidFill>
              </a:rPr>
            </a:br>
            <a:r>
              <a:rPr lang="pl-PL" sz="2000" b="1" dirty="0" smtClean="0">
                <a:solidFill>
                  <a:schemeClr val="tx1"/>
                </a:solidFill>
              </a:rPr>
              <a:t>w </a:t>
            </a:r>
            <a:r>
              <a:rPr lang="pl-PL" sz="2000" b="1" dirty="0">
                <a:solidFill>
                  <a:schemeClr val="tx1"/>
                </a:solidFill>
              </a:rPr>
              <a:t>2016 ROKU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pl-PL" sz="20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pl-PL" sz="2000" b="1" dirty="0">
                <a:solidFill>
                  <a:schemeClr val="tx1"/>
                </a:solidFill>
              </a:rPr>
              <a:t>ZASADY UDZIELANIA  I  UMARZANIA  POŻYCZEK ORAZ  TRYB I ZASADY UDZIELANIA I ROZLICZANIA DOTACJI </a:t>
            </a:r>
            <a:r>
              <a:rPr lang="pl-PL" sz="2000" b="1" dirty="0" smtClean="0">
                <a:solidFill>
                  <a:schemeClr val="tx1"/>
                </a:solidFill>
              </a:rPr>
              <a:t>ZE</a:t>
            </a:r>
            <a:r>
              <a:rPr lang="pl-PL" sz="2000" b="1" dirty="0">
                <a:solidFill>
                  <a:schemeClr val="tx1"/>
                </a:solidFill>
              </a:rPr>
              <a:t>  ŚRODKÓW  </a:t>
            </a:r>
            <a:r>
              <a:rPr lang="pl-PL" sz="2000" b="1" dirty="0" err="1">
                <a:solidFill>
                  <a:schemeClr val="tx1"/>
                </a:solidFill>
              </a:rPr>
              <a:t>WFOŚiGW</a:t>
            </a:r>
            <a:r>
              <a:rPr lang="pl-PL" sz="2000" b="1" dirty="0">
                <a:solidFill>
                  <a:schemeClr val="tx1"/>
                </a:solidFill>
              </a:rPr>
              <a:t> w KIELCACH</a:t>
            </a:r>
            <a:r>
              <a:rPr lang="pl-PL" sz="20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6" name="Picture 4" descr="logo_inde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6837" y="5877272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075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38665" cy="80317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l-PL" sz="1900" b="1" dirty="0">
                <a:solidFill>
                  <a:srgbClr val="000000"/>
                </a:solidFill>
              </a:rPr>
              <a:t>KRYTERIA WYBORU PRZEDSIĘWZIĘĆ FINANSOWANYCH</a:t>
            </a:r>
            <a:r>
              <a:rPr lang="pl-PL" sz="1900" dirty="0">
                <a:solidFill>
                  <a:srgbClr val="000000"/>
                </a:solidFill>
              </a:rPr>
              <a:t> </a:t>
            </a:r>
            <a:r>
              <a:rPr lang="pl-PL" sz="1900" dirty="0" smtClean="0">
                <a:solidFill>
                  <a:srgbClr val="000000"/>
                </a:solidFill>
              </a:rPr>
              <a:t/>
            </a:r>
            <a:br>
              <a:rPr lang="pl-PL" sz="1900" dirty="0" smtClean="0">
                <a:solidFill>
                  <a:srgbClr val="000000"/>
                </a:solidFill>
              </a:rPr>
            </a:br>
            <a:r>
              <a:rPr lang="pl-PL" sz="1900" b="1" dirty="0" smtClean="0">
                <a:solidFill>
                  <a:srgbClr val="000000"/>
                </a:solidFill>
              </a:rPr>
              <a:t>ZE </a:t>
            </a:r>
            <a:r>
              <a:rPr lang="pl-PL" sz="1900" b="1" dirty="0">
                <a:solidFill>
                  <a:srgbClr val="000000"/>
                </a:solidFill>
              </a:rPr>
              <a:t>ŚRODKÓW </a:t>
            </a:r>
            <a:r>
              <a:rPr lang="pl-PL" sz="1900" b="1" dirty="0" err="1">
                <a:solidFill>
                  <a:srgbClr val="000000"/>
                </a:solidFill>
              </a:rPr>
              <a:t>WFOŚiGW</a:t>
            </a:r>
            <a:r>
              <a:rPr lang="pl-PL" sz="1900" b="1" dirty="0">
                <a:solidFill>
                  <a:srgbClr val="000000"/>
                </a:solidFill>
              </a:rPr>
              <a:t>  w  KIELCACH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1597968"/>
            <a:ext cx="6480720" cy="3703240"/>
          </a:xfrm>
        </p:spPr>
        <p:txBody>
          <a:bodyPr>
            <a:normAutofit fontScale="85000" lnSpcReduction="10000"/>
          </a:bodyPr>
          <a:lstStyle/>
          <a:p>
            <a:pPr marL="354013" lvl="0" indent="-354013">
              <a:buNone/>
            </a:pPr>
            <a:r>
              <a:rPr lang="pl-PL" dirty="0" smtClean="0">
                <a:solidFill>
                  <a:schemeClr val="tx1"/>
                </a:solidFill>
              </a:rPr>
              <a:t>I.</a:t>
            </a:r>
            <a:r>
              <a:rPr lang="pl-PL" b="1" dirty="0" smtClean="0">
                <a:solidFill>
                  <a:schemeClr val="tx1"/>
                </a:solidFill>
              </a:rPr>
              <a:t>	</a:t>
            </a:r>
            <a:r>
              <a:rPr lang="pl-PL" sz="1900" dirty="0" smtClean="0">
                <a:solidFill>
                  <a:schemeClr val="tx1"/>
                </a:solidFill>
              </a:rPr>
              <a:t>KRYTERIUM </a:t>
            </a:r>
            <a:r>
              <a:rPr lang="pl-PL" sz="1900" dirty="0">
                <a:solidFill>
                  <a:schemeClr val="tx1"/>
                </a:solidFill>
              </a:rPr>
              <a:t>ZGODNOŚCI Z POLITYKĄ </a:t>
            </a:r>
            <a:r>
              <a:rPr lang="pl-PL" sz="1900" dirty="0" smtClean="0">
                <a:solidFill>
                  <a:schemeClr val="tx1"/>
                </a:solidFill>
              </a:rPr>
              <a:t>EKOLOGICZNĄ PAŃSTWA </a:t>
            </a:r>
            <a:r>
              <a:rPr lang="pl-PL" sz="1900" dirty="0">
                <a:solidFill>
                  <a:schemeClr val="tx1"/>
                </a:solidFill>
              </a:rPr>
              <a:t>I </a:t>
            </a:r>
            <a:r>
              <a:rPr lang="pl-PL" sz="1900" dirty="0" smtClean="0">
                <a:solidFill>
                  <a:schemeClr val="tx1"/>
                </a:solidFill>
              </a:rPr>
              <a:t>WOJEWÓDZTWA</a:t>
            </a:r>
          </a:p>
          <a:p>
            <a:pPr marL="0" lvl="0" indent="0">
              <a:buNone/>
            </a:pPr>
            <a:endParaRPr lang="pl-PL" sz="1900" dirty="0">
              <a:solidFill>
                <a:schemeClr val="tx1"/>
              </a:solidFill>
            </a:endParaRPr>
          </a:p>
          <a:p>
            <a:pPr marL="0" lvl="0" indent="0">
              <a:buNone/>
              <a:tabLst>
                <a:tab pos="354013" algn="l"/>
              </a:tabLst>
            </a:pPr>
            <a:r>
              <a:rPr lang="pl-PL" sz="1900" dirty="0" smtClean="0">
                <a:solidFill>
                  <a:schemeClr val="tx1"/>
                </a:solidFill>
              </a:rPr>
              <a:t>II.	KRYTERIUM </a:t>
            </a:r>
            <a:r>
              <a:rPr lang="pl-PL" sz="1900" dirty="0">
                <a:solidFill>
                  <a:schemeClr val="tx1"/>
                </a:solidFill>
              </a:rPr>
              <a:t>EFEKTYWNOŚCI </a:t>
            </a:r>
            <a:r>
              <a:rPr lang="pl-PL" sz="1900" dirty="0" smtClean="0">
                <a:solidFill>
                  <a:schemeClr val="tx1"/>
                </a:solidFill>
              </a:rPr>
              <a:t>EKOLOGICZNEJ</a:t>
            </a:r>
          </a:p>
          <a:p>
            <a:pPr marL="0" lvl="0" indent="0">
              <a:buNone/>
              <a:tabLst>
                <a:tab pos="354013" algn="l"/>
              </a:tabLst>
            </a:pPr>
            <a:endParaRPr lang="pl-PL" sz="1900" dirty="0">
              <a:solidFill>
                <a:schemeClr val="tx1"/>
              </a:solidFill>
            </a:endParaRPr>
          </a:p>
          <a:p>
            <a:pPr marL="354013" lvl="0" indent="-354013">
              <a:buNone/>
            </a:pPr>
            <a:r>
              <a:rPr lang="pl-PL" sz="1900" dirty="0">
                <a:solidFill>
                  <a:schemeClr val="tx1"/>
                </a:solidFill>
              </a:rPr>
              <a:t>III</a:t>
            </a:r>
            <a:r>
              <a:rPr lang="pl-PL" sz="1900" dirty="0" smtClean="0">
                <a:solidFill>
                  <a:schemeClr val="tx1"/>
                </a:solidFill>
              </a:rPr>
              <a:t>. </a:t>
            </a:r>
            <a:r>
              <a:rPr lang="pl-PL" sz="1900" dirty="0">
                <a:solidFill>
                  <a:schemeClr val="tx1"/>
                </a:solidFill>
              </a:rPr>
              <a:t>KRYTERIUM OCENY EFEKTYWNOŚCI </a:t>
            </a:r>
            <a:r>
              <a:rPr lang="pl-PL" sz="1900" dirty="0" smtClean="0">
                <a:solidFill>
                  <a:schemeClr val="tx1"/>
                </a:solidFill>
              </a:rPr>
              <a:t>EKONOMICZNEJ</a:t>
            </a:r>
          </a:p>
          <a:p>
            <a:pPr marL="354013" lvl="0" indent="-354013">
              <a:buNone/>
            </a:pPr>
            <a:endParaRPr lang="pl-PL" sz="1900" dirty="0">
              <a:solidFill>
                <a:schemeClr val="tx1"/>
              </a:solidFill>
            </a:endParaRPr>
          </a:p>
          <a:p>
            <a:pPr marL="354013" lvl="0" indent="-354013">
              <a:buNone/>
            </a:pPr>
            <a:r>
              <a:rPr lang="pl-PL" sz="1900" dirty="0" smtClean="0">
                <a:solidFill>
                  <a:schemeClr val="tx1"/>
                </a:solidFill>
              </a:rPr>
              <a:t>IV.	KRYTERIUM </a:t>
            </a:r>
            <a:r>
              <a:rPr lang="pl-PL" sz="1900" dirty="0">
                <a:solidFill>
                  <a:schemeClr val="tx1"/>
                </a:solidFill>
              </a:rPr>
              <a:t>UWARUNKOWAŃ </a:t>
            </a:r>
            <a:r>
              <a:rPr lang="pl-PL" sz="1900" dirty="0" smtClean="0">
                <a:solidFill>
                  <a:schemeClr val="tx1"/>
                </a:solidFill>
              </a:rPr>
              <a:t>TECHNICZNYCH </a:t>
            </a:r>
            <a:r>
              <a:rPr lang="pl-PL" sz="1900" dirty="0">
                <a:solidFill>
                  <a:schemeClr val="tx1"/>
                </a:solidFill>
              </a:rPr>
              <a:t>I </a:t>
            </a:r>
            <a:r>
              <a:rPr lang="pl-PL" sz="1900" dirty="0" smtClean="0">
                <a:solidFill>
                  <a:schemeClr val="tx1"/>
                </a:solidFill>
              </a:rPr>
              <a:t>JAKOŚCIOWYCH</a:t>
            </a:r>
          </a:p>
          <a:p>
            <a:pPr marL="400050" lvl="0" indent="-400050">
              <a:buAutoNum type="romanUcPeriod" startAt="4"/>
            </a:pPr>
            <a:endParaRPr lang="pl-PL" sz="1900" dirty="0">
              <a:solidFill>
                <a:schemeClr val="tx1"/>
              </a:solidFill>
            </a:endParaRPr>
          </a:p>
          <a:p>
            <a:pPr marL="354013" indent="-354013">
              <a:buNone/>
            </a:pPr>
            <a:r>
              <a:rPr lang="pl-PL" sz="1900" dirty="0">
                <a:solidFill>
                  <a:schemeClr val="tx1"/>
                </a:solidFill>
              </a:rPr>
              <a:t>V. </a:t>
            </a:r>
            <a:r>
              <a:rPr lang="pl-PL" sz="1900" dirty="0" smtClean="0">
                <a:solidFill>
                  <a:schemeClr val="tx1"/>
                </a:solidFill>
              </a:rPr>
              <a:t>	KRYTERIUM </a:t>
            </a:r>
            <a:r>
              <a:rPr lang="pl-PL" sz="1900" dirty="0">
                <a:solidFill>
                  <a:schemeClr val="tx1"/>
                </a:solidFill>
              </a:rPr>
              <a:t>SPEŁNIENIA PRZEZ </a:t>
            </a:r>
            <a:r>
              <a:rPr lang="pl-PL" sz="1900" dirty="0" smtClean="0">
                <a:solidFill>
                  <a:schemeClr val="tx1"/>
                </a:solidFill>
              </a:rPr>
              <a:t>WNIOSKODAWCĘ </a:t>
            </a:r>
            <a:r>
              <a:rPr lang="pl-PL" sz="1900" dirty="0">
                <a:solidFill>
                  <a:schemeClr val="tx1"/>
                </a:solidFill>
              </a:rPr>
              <a:t>WYMOGÓW  </a:t>
            </a:r>
            <a:r>
              <a:rPr lang="pl-PL" sz="1900" dirty="0" smtClean="0">
                <a:solidFill>
                  <a:schemeClr val="tx1"/>
                </a:solidFill>
              </a:rPr>
              <a:t>FORMALNYCH</a:t>
            </a:r>
            <a:endParaRPr lang="pl-PL" sz="1900" dirty="0">
              <a:solidFill>
                <a:schemeClr val="tx1"/>
              </a:solidFill>
            </a:endParaRPr>
          </a:p>
          <a:p>
            <a:endParaRPr lang="pl-PL" dirty="0"/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8177" y="5895122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136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32113" y="1781576"/>
            <a:ext cx="6347714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1" dirty="0" smtClean="0"/>
              <a:t>LISTA PRZEDSIĘWZIĘĆ PRIORYTETOWYCH DO DOFINANSOWANIA PRZEZ WOJEWÓDZKI FUNDUSZ OCHRONY ŚRODOWISKA                      I GOSPODARKI WODNEJ W KIELCACH W 2016r. </a:t>
            </a:r>
          </a:p>
          <a:p>
            <a:endParaRPr lang="pl-PL" sz="2000" dirty="0" smtClean="0"/>
          </a:p>
          <a:p>
            <a:endParaRPr lang="pl-PL" dirty="0"/>
          </a:p>
          <a:p>
            <a:pPr marL="0" indent="0">
              <a:buNone/>
            </a:pPr>
            <a:r>
              <a:rPr lang="pl-PL" sz="1600" dirty="0" smtClean="0">
                <a:hlinkClick r:id="rId2"/>
              </a:rPr>
              <a:t>http</a:t>
            </a:r>
            <a:r>
              <a:rPr lang="pl-PL" sz="1600" dirty="0">
                <a:hlinkClick r:id="rId2"/>
              </a:rPr>
              <a:t>://</a:t>
            </a:r>
            <a:r>
              <a:rPr lang="pl-PL" sz="1600" dirty="0" smtClean="0">
                <a:hlinkClick r:id="rId2"/>
              </a:rPr>
              <a:t>www.wfos.com.pl/WFOS/images/dzialalnosc_funduszu/lpp/LPP_2016_29062015.pdf</a:t>
            </a:r>
            <a:endParaRPr lang="pl-PL" sz="1600" dirty="0" smtClean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8735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93332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b="1" dirty="0">
                <a:solidFill>
                  <a:schemeClr val="tx1"/>
                </a:solidFill>
              </a:rPr>
              <a:t>PRIORYTET GŁÓWNY </a:t>
            </a:r>
            <a:r>
              <a:rPr lang="pl-PL" sz="2000" dirty="0">
                <a:solidFill>
                  <a:schemeClr val="tx1"/>
                </a:solidFill>
              </a:rPr>
              <a:t>- wspieranie przedsięwzięć zawartych w priorytetach dziedzinowych, które objęte zostały dofinansowaniem ze środków unijnych</a:t>
            </a:r>
            <a:r>
              <a:rPr lang="pl-PL" dirty="0">
                <a:solidFill>
                  <a:schemeClr val="tx1"/>
                </a:solidFill>
              </a:rPr>
              <a:t/>
            </a:r>
            <a:br>
              <a:rPr lang="pl-PL" dirty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772816"/>
            <a:ext cx="6347714" cy="388077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  <a:defRPr/>
            </a:pPr>
            <a:r>
              <a:rPr lang="pl-PL" sz="2100" b="1" dirty="0" smtClean="0">
                <a:solidFill>
                  <a:schemeClr val="tx1"/>
                </a:solidFill>
              </a:rPr>
              <a:t>PRIORYTETY </a:t>
            </a:r>
            <a:r>
              <a:rPr lang="pl-PL" sz="2100" b="1" dirty="0">
                <a:solidFill>
                  <a:schemeClr val="tx1"/>
                </a:solidFill>
              </a:rPr>
              <a:t>DZIEDZINOWE:</a:t>
            </a:r>
          </a:p>
          <a:p>
            <a:pPr marL="0" indent="0">
              <a:buNone/>
              <a:defRPr/>
            </a:pPr>
            <a:r>
              <a:rPr lang="pl-PL" b="1" dirty="0" smtClean="0">
                <a:solidFill>
                  <a:schemeClr val="tx1"/>
                </a:solidFill>
              </a:rPr>
              <a:t>I.	</a:t>
            </a:r>
            <a:r>
              <a:rPr lang="pl-PL" dirty="0" smtClean="0">
                <a:solidFill>
                  <a:schemeClr val="tx1"/>
                </a:solidFill>
              </a:rPr>
              <a:t>OCHRONA </a:t>
            </a:r>
            <a:r>
              <a:rPr lang="pl-PL" dirty="0">
                <a:solidFill>
                  <a:schemeClr val="tx1"/>
                </a:solidFill>
              </a:rPr>
              <a:t>I </a:t>
            </a:r>
            <a:r>
              <a:rPr lang="pl-PL" dirty="0" smtClean="0">
                <a:solidFill>
                  <a:schemeClr val="tx1"/>
                </a:solidFill>
              </a:rPr>
              <a:t>ZRÓWNOWAŻONE GOSPODAROWANIE </a:t>
            </a:r>
            <a:r>
              <a:rPr lang="pl-PL" dirty="0">
                <a:solidFill>
                  <a:schemeClr val="tx1"/>
                </a:solidFill>
              </a:rPr>
              <a:t>ZASOBAMI </a:t>
            </a:r>
            <a:r>
              <a:rPr lang="pl-PL" dirty="0" smtClean="0">
                <a:solidFill>
                  <a:schemeClr val="tx1"/>
                </a:solidFill>
              </a:rPr>
              <a:t>	WODNYMI</a:t>
            </a:r>
            <a:endParaRPr lang="pl-PL" dirty="0">
              <a:solidFill>
                <a:schemeClr val="tx1"/>
              </a:solidFill>
            </a:endParaRPr>
          </a:p>
          <a:p>
            <a:pPr marL="514350" indent="-514350">
              <a:defRPr/>
            </a:pPr>
            <a:endParaRPr lang="pl-PL" dirty="0">
              <a:solidFill>
                <a:schemeClr val="tx1"/>
              </a:solidFill>
            </a:endParaRPr>
          </a:p>
          <a:p>
            <a:pPr marL="177800" indent="-177800">
              <a:buNone/>
              <a:defRPr/>
            </a:pPr>
            <a:r>
              <a:rPr lang="pl-PL" b="1" dirty="0" smtClean="0">
                <a:solidFill>
                  <a:schemeClr val="tx1"/>
                </a:solidFill>
              </a:rPr>
              <a:t>II.		</a:t>
            </a:r>
            <a:r>
              <a:rPr lang="pl-PL" dirty="0" smtClean="0">
                <a:solidFill>
                  <a:schemeClr val="tx1"/>
                </a:solidFill>
              </a:rPr>
              <a:t>RACJONALNE </a:t>
            </a:r>
            <a:r>
              <a:rPr lang="pl-PL" dirty="0">
                <a:solidFill>
                  <a:schemeClr val="tx1"/>
                </a:solidFill>
              </a:rPr>
              <a:t>GOSPODAROWANIE ODPADAMI  </a:t>
            </a:r>
            <a:r>
              <a:rPr lang="pl-PL" dirty="0" smtClean="0">
                <a:solidFill>
                  <a:schemeClr val="tx1"/>
                </a:solidFill>
              </a:rPr>
              <a:t>I </a:t>
            </a:r>
            <a:r>
              <a:rPr lang="pl-PL" dirty="0">
                <a:solidFill>
                  <a:schemeClr val="tx1"/>
                </a:solidFill>
              </a:rPr>
              <a:t>OCHRONA </a:t>
            </a:r>
            <a:r>
              <a:rPr lang="pl-PL" dirty="0" smtClean="0">
                <a:solidFill>
                  <a:schemeClr val="tx1"/>
                </a:solidFill>
              </a:rPr>
              <a:t>	POWIERZCHNI ZIEMI</a:t>
            </a:r>
            <a:endParaRPr lang="pl-PL" dirty="0">
              <a:solidFill>
                <a:schemeClr val="tx1"/>
              </a:solidFill>
            </a:endParaRPr>
          </a:p>
          <a:p>
            <a:pPr marL="514350" indent="-514350">
              <a:defRPr/>
            </a:pPr>
            <a:endParaRPr lang="pl-PL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pl-PL" sz="2100" u="sng" dirty="0" smtClean="0">
                <a:solidFill>
                  <a:schemeClr val="tx1"/>
                </a:solidFill>
              </a:rPr>
              <a:t>III.	OCHRONA  </a:t>
            </a:r>
            <a:r>
              <a:rPr lang="pl-PL" sz="2100" u="sng" dirty="0">
                <a:solidFill>
                  <a:schemeClr val="tx1"/>
                </a:solidFill>
              </a:rPr>
              <a:t>ATMOSFERY ORAZ OCHRONA PRZED HAŁASEM</a:t>
            </a:r>
          </a:p>
          <a:p>
            <a:pPr marL="514350" indent="-514350">
              <a:defRPr/>
            </a:pPr>
            <a:endParaRPr lang="pl-PL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pl-PL" b="1" dirty="0" smtClean="0">
                <a:solidFill>
                  <a:schemeClr val="tx1"/>
                </a:solidFill>
              </a:rPr>
              <a:t>IV.	</a:t>
            </a:r>
            <a:r>
              <a:rPr lang="pl-PL" dirty="0" smtClean="0">
                <a:solidFill>
                  <a:schemeClr val="tx1"/>
                </a:solidFill>
              </a:rPr>
              <a:t>OCHRONA </a:t>
            </a:r>
            <a:r>
              <a:rPr lang="pl-PL" dirty="0">
                <a:solidFill>
                  <a:schemeClr val="tx1"/>
                </a:solidFill>
              </a:rPr>
              <a:t>RÓŻNORODNOŚCI BIOLOGICZNEJ  </a:t>
            </a:r>
            <a:r>
              <a:rPr lang="pl-PL" dirty="0" smtClean="0">
                <a:solidFill>
                  <a:schemeClr val="tx1"/>
                </a:solidFill>
              </a:rPr>
              <a:t>I </a:t>
            </a:r>
            <a:r>
              <a:rPr lang="pl-PL" dirty="0">
                <a:solidFill>
                  <a:schemeClr val="tx1"/>
                </a:solidFill>
              </a:rPr>
              <a:t>FUNKCJI </a:t>
            </a:r>
            <a:r>
              <a:rPr lang="pl-PL" dirty="0" smtClean="0">
                <a:solidFill>
                  <a:schemeClr val="tx1"/>
                </a:solidFill>
              </a:rPr>
              <a:t>	EKOSYSTEMÓW</a:t>
            </a:r>
            <a:endParaRPr lang="pl-PL" dirty="0">
              <a:solidFill>
                <a:schemeClr val="tx1"/>
              </a:solidFill>
            </a:endParaRPr>
          </a:p>
          <a:p>
            <a:pPr marL="514350" indent="-514350">
              <a:defRPr/>
            </a:pPr>
            <a:endParaRPr lang="pl-PL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pl-PL" b="1" dirty="0" smtClean="0">
                <a:solidFill>
                  <a:schemeClr val="tx1"/>
                </a:solidFill>
              </a:rPr>
              <a:t>V.	</a:t>
            </a:r>
            <a:r>
              <a:rPr lang="pl-PL" dirty="0" smtClean="0">
                <a:solidFill>
                  <a:schemeClr val="tx1"/>
                </a:solidFill>
              </a:rPr>
              <a:t>INNE </a:t>
            </a:r>
            <a:r>
              <a:rPr lang="pl-PL" dirty="0">
                <a:solidFill>
                  <a:schemeClr val="tx1"/>
                </a:solidFill>
              </a:rPr>
              <a:t>DZIAŁANIA OCHRONY ŚRODOWISKA</a:t>
            </a:r>
            <a:endParaRPr lang="pl-PL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1360" y="5805264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261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05896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</a:rPr>
              <a:t>OCHRONA ATMOSFERY ORAZ OCHRONA PRZED HAŁASEM</a:t>
            </a: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1772816"/>
            <a:ext cx="6273745" cy="36724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2000" dirty="0" smtClean="0">
                <a:solidFill>
                  <a:schemeClr val="tx1"/>
                </a:solidFill>
              </a:rPr>
              <a:t>Realizacja </a:t>
            </a:r>
            <a:r>
              <a:rPr lang="pl-PL" sz="2000" dirty="0">
                <a:solidFill>
                  <a:schemeClr val="tx1"/>
                </a:solidFill>
              </a:rPr>
              <a:t>zadań ujętych w Programie Ochrony </a:t>
            </a:r>
            <a:r>
              <a:rPr lang="pl-PL" sz="2000" dirty="0" smtClean="0">
                <a:solidFill>
                  <a:schemeClr val="tx1"/>
                </a:solidFill>
              </a:rPr>
              <a:t>Powietrza dla woj. świętokrzyskiego (POP) </a:t>
            </a:r>
            <a:endParaRPr lang="pl-PL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pl-PL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 smtClean="0">
                <a:solidFill>
                  <a:schemeClr val="tx1"/>
                </a:solidFill>
              </a:rPr>
              <a:t>Realizacja </a:t>
            </a:r>
            <a:r>
              <a:rPr lang="pl-PL" sz="2000" dirty="0">
                <a:solidFill>
                  <a:schemeClr val="tx1"/>
                </a:solidFill>
              </a:rPr>
              <a:t>zadań ujętych w Programach Ograniczenia Niskiej </a:t>
            </a:r>
            <a:r>
              <a:rPr lang="pl-PL" sz="2000" dirty="0" smtClean="0">
                <a:solidFill>
                  <a:schemeClr val="tx1"/>
                </a:solidFill>
              </a:rPr>
              <a:t>Emisji (PONE)</a:t>
            </a:r>
            <a:endParaRPr lang="pl-PL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pl-PL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 smtClean="0">
                <a:solidFill>
                  <a:schemeClr val="tx1"/>
                </a:solidFill>
              </a:rPr>
              <a:t>Realizacja </a:t>
            </a:r>
            <a:r>
              <a:rPr lang="pl-PL" sz="2000" dirty="0">
                <a:solidFill>
                  <a:schemeClr val="tx1"/>
                </a:solidFill>
              </a:rPr>
              <a:t>zadań ujętych w Planach Gospodarki </a:t>
            </a:r>
            <a:r>
              <a:rPr lang="pl-PL" sz="2000" dirty="0" smtClean="0">
                <a:solidFill>
                  <a:schemeClr val="tx1"/>
                </a:solidFill>
              </a:rPr>
              <a:t>Niskoemisyjnej (PGN)</a:t>
            </a:r>
            <a:endParaRPr lang="pl-PL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l-PL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5805264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800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1197797"/>
            <a:ext cx="6696743" cy="388077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pl-PL" sz="2400" b="1" dirty="0"/>
              <a:t>ZASADY UDZIELANIA  I  UMARZANIA  </a:t>
            </a:r>
            <a:r>
              <a:rPr lang="pl-PL" sz="2400" b="1" dirty="0" smtClean="0"/>
              <a:t>POŻYCZEK ORAZ  </a:t>
            </a:r>
            <a:r>
              <a:rPr lang="pl-PL" sz="2400" b="1" dirty="0"/>
              <a:t>TRYB I ZASADY </a:t>
            </a:r>
            <a:endParaRPr lang="pl-PL" sz="2400" b="1" dirty="0" smtClean="0"/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l-PL" sz="2400" b="1" dirty="0" smtClean="0"/>
              <a:t>UDZIELANIA I </a:t>
            </a:r>
            <a:r>
              <a:rPr lang="pl-PL" sz="2400" b="1" dirty="0"/>
              <a:t>ROZLICZANIA DOTACJI 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l-PL" sz="2400" b="1" dirty="0"/>
              <a:t>ZE  ŚRODKÓW  WOJEWÓDZKIEGO  FUNDUSZU  OCHRONY  ŚRODOWISKA </a:t>
            </a:r>
            <a:r>
              <a:rPr lang="pl-PL" sz="2400" b="1" dirty="0" smtClean="0"/>
              <a:t>I </a:t>
            </a:r>
            <a:r>
              <a:rPr lang="pl-PL" sz="2400" b="1" dirty="0"/>
              <a:t>GOSPODARKI  </a:t>
            </a:r>
            <a:r>
              <a:rPr lang="pl-PL" sz="2400" b="1" dirty="0" smtClean="0"/>
              <a:t>WODNEJ W  </a:t>
            </a:r>
            <a:r>
              <a:rPr lang="pl-PL" sz="2400" b="1" dirty="0"/>
              <a:t>KIELCACH</a:t>
            </a:r>
            <a:r>
              <a:rPr lang="pl-PL" sz="2400" dirty="0"/>
              <a:t> </a:t>
            </a:r>
            <a:endParaRPr lang="pl-PL" sz="2400" dirty="0" smtClean="0"/>
          </a:p>
          <a:p>
            <a:pPr marL="0" indent="0" algn="ctr">
              <a:spcBef>
                <a:spcPts val="0"/>
              </a:spcBef>
              <a:buNone/>
              <a:defRPr/>
            </a:pPr>
            <a:endParaRPr lang="pl-PL" sz="2400" dirty="0" smtClean="0"/>
          </a:p>
          <a:p>
            <a:pPr marL="0" indent="0" algn="ctr">
              <a:buNone/>
            </a:pPr>
            <a:r>
              <a:rPr lang="pl-PL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</a:t>
            </a:r>
            <a:r>
              <a:rPr lang="pl-PL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</a:t>
            </a:r>
            <a:r>
              <a:rPr lang="pl-PL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www.wfos.com.pl/WFOS/images/dzialalnosc_funduszu/zasady/zasady_2016_30_09_2015.pdf</a:t>
            </a:r>
            <a:endParaRPr lang="pl-PL" sz="14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l-PL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6006" y="5930217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602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800" b="1" dirty="0">
                <a:solidFill>
                  <a:srgbClr val="003300"/>
                </a:solidFill>
              </a:rPr>
              <a:t>SZCZEGÓŁOWE WARUNKI OTRZYMANIA POMOCY FINANSOWEJ</a:t>
            </a:r>
            <a:r>
              <a:rPr lang="pl-PL" sz="2800" dirty="0"/>
              <a:t> </a:t>
            </a:r>
            <a:br>
              <a:rPr lang="pl-PL" sz="2800" dirty="0"/>
            </a:br>
            <a:endParaRPr lang="pl-PL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2146387"/>
            <a:ext cx="6266657" cy="373715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tabLst>
                <a:tab pos="457200" algn="l"/>
                <a:tab pos="685800" algn="l"/>
              </a:tabLst>
              <a:defRPr/>
            </a:pP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Tabela zawiera:</a:t>
            </a:r>
          </a:p>
          <a:p>
            <a:pPr>
              <a:buFontTx/>
              <a:buChar char="-"/>
              <a:tabLst>
                <a:tab pos="354013" algn="l"/>
                <a:tab pos="685800" algn="l"/>
              </a:tabLst>
              <a:defRPr/>
            </a:pP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typy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zadań z odniesieniem do priorytetu z „Listy Przedsięwzięć Priorytetowych (…)” na 2016 r., w którym przedmiotowe zadanie się zawiera,</a:t>
            </a:r>
          </a:p>
          <a:p>
            <a:pPr>
              <a:buFontTx/>
              <a:buChar char="-"/>
              <a:tabLst>
                <a:tab pos="457200" algn="l"/>
                <a:tab pos="685800" algn="l"/>
              </a:tabLst>
              <a:defRPr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wskazanie beneficjentów, którzy mogą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występować     o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dofinansowanie danego zadania,</a:t>
            </a:r>
          </a:p>
          <a:p>
            <a:pPr>
              <a:buFontTx/>
              <a:buChar char="-"/>
              <a:tabLst>
                <a:tab pos="457200" algn="l"/>
                <a:tab pos="685800" algn="l"/>
              </a:tabLst>
              <a:defRPr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formę dofinansowania zależną do typu zadania    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i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rodzaju beneficjenta,</a:t>
            </a:r>
          </a:p>
          <a:p>
            <a:pPr>
              <a:buFontTx/>
              <a:buChar char="-"/>
              <a:tabLst>
                <a:tab pos="457200" algn="l"/>
                <a:tab pos="685800" algn="l"/>
              </a:tabLst>
              <a:defRPr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procent dofinansowania,</a:t>
            </a:r>
          </a:p>
          <a:p>
            <a:pPr>
              <a:buFontTx/>
              <a:buChar char="-"/>
              <a:tabLst>
                <a:tab pos="457200" algn="l"/>
                <a:tab pos="685800" algn="l"/>
              </a:tabLst>
              <a:defRPr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oprocentowanie pożyczki zależne od typu zadania,</a:t>
            </a:r>
          </a:p>
          <a:p>
            <a:pPr>
              <a:buFontTx/>
              <a:buChar char="-"/>
              <a:tabLst>
                <a:tab pos="457200" algn="l"/>
                <a:tab pos="685800" algn="l"/>
              </a:tabLst>
              <a:defRPr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wysokość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umorzenia</a:t>
            </a: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0692" y="5949280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95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3200" b="1" dirty="0" smtClean="0">
                <a:solidFill>
                  <a:schemeClr val="tx1"/>
                </a:solidFill>
              </a:rPr>
              <a:t/>
            </a:r>
            <a:br>
              <a:rPr lang="pl-PL" sz="3200" b="1" dirty="0" smtClean="0">
                <a:solidFill>
                  <a:schemeClr val="tx1"/>
                </a:solidFill>
              </a:rPr>
            </a:br>
            <a:r>
              <a:rPr lang="pl-PL" sz="3200" b="1" dirty="0" smtClean="0">
                <a:solidFill>
                  <a:schemeClr val="tx1"/>
                </a:solidFill>
              </a:rPr>
              <a:t>KATALOG </a:t>
            </a:r>
            <a:r>
              <a:rPr lang="pl-PL" sz="3200" b="1" dirty="0">
                <a:solidFill>
                  <a:schemeClr val="tx1"/>
                </a:solidFill>
              </a:rPr>
              <a:t>KWALIFIKACJI KOSZTÓW</a:t>
            </a:r>
            <a:r>
              <a:rPr lang="pl-PL" sz="3200" dirty="0">
                <a:solidFill>
                  <a:schemeClr val="tx1"/>
                </a:solidFill>
              </a:rPr>
              <a:t/>
            </a:r>
            <a:br>
              <a:rPr lang="pl-PL" sz="3200" dirty="0">
                <a:solidFill>
                  <a:schemeClr val="tx1"/>
                </a:solidFill>
              </a:rPr>
            </a:br>
            <a:r>
              <a:rPr lang="pl-PL" sz="3200" dirty="0">
                <a:solidFill>
                  <a:schemeClr val="tx1"/>
                </a:solidFill>
              </a:rPr>
              <a:t/>
            </a:r>
            <a:br>
              <a:rPr lang="pl-PL" sz="3200" dirty="0">
                <a:solidFill>
                  <a:schemeClr val="tx1"/>
                </a:solidFill>
              </a:rPr>
            </a:b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160590"/>
            <a:ext cx="6984776" cy="388077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l-PL" sz="2000" dirty="0">
                <a:solidFill>
                  <a:schemeClr val="tx1"/>
                </a:solidFill>
              </a:rPr>
              <a:t>s</a:t>
            </a:r>
            <a:r>
              <a:rPr lang="pl-PL" sz="2000" dirty="0" smtClean="0">
                <a:solidFill>
                  <a:schemeClr val="tx1"/>
                </a:solidFill>
              </a:rPr>
              <a:t>tanowi </a:t>
            </a:r>
            <a:r>
              <a:rPr lang="pl-PL" sz="2000" dirty="0">
                <a:solidFill>
                  <a:schemeClr val="tx1"/>
                </a:solidFill>
              </a:rPr>
              <a:t>załącznik do „Zasad udzielania i umarzania </a:t>
            </a:r>
            <a:endParaRPr lang="pl-PL" sz="2000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l-PL" sz="2000" dirty="0" smtClean="0">
                <a:solidFill>
                  <a:schemeClr val="tx1"/>
                </a:solidFill>
              </a:rPr>
              <a:t>pożyczek </a:t>
            </a:r>
            <a:r>
              <a:rPr lang="pl-PL" sz="2000" dirty="0">
                <a:solidFill>
                  <a:schemeClr val="tx1"/>
                </a:solidFill>
              </a:rPr>
              <a:t>(…)”, </a:t>
            </a:r>
            <a:r>
              <a:rPr lang="pl-PL" sz="2000" dirty="0" smtClean="0">
                <a:solidFill>
                  <a:schemeClr val="tx1"/>
                </a:solidFill>
              </a:rPr>
              <a:t>w </a:t>
            </a:r>
            <a:r>
              <a:rPr lang="pl-PL" sz="2000" dirty="0">
                <a:solidFill>
                  <a:schemeClr val="tx1"/>
                </a:solidFill>
              </a:rPr>
              <a:t>którym zamieszczono wykaz kosztów kwalifikowanych oraz niekwalifikowanych dla </a:t>
            </a:r>
            <a:endParaRPr lang="pl-PL" sz="2000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l-PL" sz="2000" dirty="0" smtClean="0">
                <a:solidFill>
                  <a:schemeClr val="tx1"/>
                </a:solidFill>
              </a:rPr>
              <a:t>poszczególnych </a:t>
            </a:r>
            <a:r>
              <a:rPr lang="pl-PL" sz="2000" dirty="0">
                <a:solidFill>
                  <a:schemeClr val="tx1"/>
                </a:solidFill>
              </a:rPr>
              <a:t>priorytetów </a:t>
            </a:r>
            <a:r>
              <a:rPr lang="pl-PL" sz="2000" dirty="0" smtClean="0">
                <a:solidFill>
                  <a:schemeClr val="tx1"/>
                </a:solidFill>
              </a:rPr>
              <a:t>dziedzinowych</a:t>
            </a:r>
          </a:p>
          <a:p>
            <a:pPr marL="0" indent="0" algn="ctr">
              <a:buNone/>
            </a:pPr>
            <a:endParaRPr lang="pl-PL" sz="20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pl-PL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hlinkClick r:id="rId2"/>
              </a:rPr>
              <a:t>http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://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hlinkClick r:id="rId2"/>
              </a:rPr>
              <a:t>www.wfos.com.pl/WFOS/images/dzialalnosc_funduszu/kwalifikacja_kosztow/kkk_2016_04.pdf</a:t>
            </a:r>
            <a:endParaRPr lang="pl-PL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pl-PL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2031" y="5942147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109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609600"/>
            <a:ext cx="7488831" cy="659160"/>
          </a:xfrm>
        </p:spPr>
        <p:txBody>
          <a:bodyPr>
            <a:noAutofit/>
          </a:bodyPr>
          <a:lstStyle/>
          <a:p>
            <a:r>
              <a:rPr lang="pl-PL" sz="2400" b="1" cap="small" dirty="0">
                <a:solidFill>
                  <a:schemeClr val="tx1"/>
                </a:solidFill>
              </a:rPr>
              <a:t>Warunki uzyskania pomocy </a:t>
            </a:r>
            <a:r>
              <a:rPr lang="pl-PL" sz="2400" b="1" cap="small" dirty="0" smtClean="0">
                <a:solidFill>
                  <a:schemeClr val="tx1"/>
                </a:solidFill>
              </a:rPr>
              <a:t>na zadania inwestycyjne</a:t>
            </a:r>
            <a:endParaRPr lang="pl-PL" sz="2400" cap="smal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94046" y="1714675"/>
            <a:ext cx="6347714" cy="388077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2000" dirty="0" smtClean="0">
                <a:solidFill>
                  <a:schemeClr val="tx1"/>
                </a:solidFill>
              </a:rPr>
              <a:t>dofinansowanie </a:t>
            </a:r>
            <a:r>
              <a:rPr lang="pl-PL" sz="2000" dirty="0">
                <a:solidFill>
                  <a:schemeClr val="tx1"/>
                </a:solidFill>
              </a:rPr>
              <a:t>w formie pożyczki,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 smtClean="0">
                <a:solidFill>
                  <a:schemeClr val="tx1"/>
                </a:solidFill>
              </a:rPr>
              <a:t>w </a:t>
            </a:r>
            <a:r>
              <a:rPr lang="pl-PL" sz="2000" dirty="0">
                <a:solidFill>
                  <a:schemeClr val="tx1"/>
                </a:solidFill>
              </a:rPr>
              <a:t>wysokości do 95 % kosztów kwalifikowanych,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tx1"/>
                </a:solidFill>
              </a:rPr>
              <a:t> </a:t>
            </a:r>
            <a:r>
              <a:rPr lang="pl-PL" sz="2000" dirty="0" smtClean="0">
                <a:solidFill>
                  <a:schemeClr val="tx1"/>
                </a:solidFill>
              </a:rPr>
              <a:t>oprocentowanie </a:t>
            </a:r>
            <a:r>
              <a:rPr lang="pl-PL" sz="2000" dirty="0">
                <a:solidFill>
                  <a:schemeClr val="tx1"/>
                </a:solidFill>
              </a:rPr>
              <a:t>3%,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chemeClr val="tx1"/>
                </a:solidFill>
              </a:rPr>
              <a:t> </a:t>
            </a:r>
            <a:r>
              <a:rPr lang="pl-PL" sz="2000" dirty="0" smtClean="0">
                <a:solidFill>
                  <a:schemeClr val="tx1"/>
                </a:solidFill>
              </a:rPr>
              <a:t>umorzenie </a:t>
            </a:r>
            <a:r>
              <a:rPr lang="pl-PL" sz="2000" dirty="0">
                <a:solidFill>
                  <a:schemeClr val="tx1"/>
                </a:solidFill>
              </a:rPr>
              <a:t>do 15</a:t>
            </a:r>
            <a:r>
              <a:rPr lang="pl-PL" sz="2000" dirty="0" smtClean="0">
                <a:solidFill>
                  <a:schemeClr val="tx1"/>
                </a:solidFill>
              </a:rPr>
              <a:t>%</a:t>
            </a:r>
            <a:endParaRPr lang="pl-PL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l-PL" b="1" dirty="0" smtClean="0"/>
          </a:p>
          <a:p>
            <a:pPr marL="0" indent="0" algn="just">
              <a:buNone/>
            </a:pPr>
            <a:r>
              <a:rPr lang="pl-PL" b="1" dirty="0" smtClean="0"/>
              <a:t>Beneficjenci pomocy: </a:t>
            </a:r>
            <a:r>
              <a:rPr lang="pl-PL" dirty="0" smtClean="0"/>
              <a:t>podmioty </a:t>
            </a:r>
            <a:r>
              <a:rPr lang="pl-PL" dirty="0"/>
              <a:t>wskazane do realizacji zadań w ramach </a:t>
            </a:r>
            <a:r>
              <a:rPr lang="pl-PL" dirty="0" smtClean="0"/>
              <a:t>PGN, czy zadań ujętych w PONE oraz POP dla woj. świętokrzyskiego- </a:t>
            </a:r>
            <a:r>
              <a:rPr lang="pl-PL" dirty="0"/>
              <a:t>JST i ich związki, podmioty świadczące usługi publiczne w ramach realizacji obowiązków własnych JST</a:t>
            </a:r>
            <a:r>
              <a:rPr lang="pl-PL" dirty="0" smtClean="0"/>
              <a:t>, przedsiębiorcy (spółki kapitałowe, cywilne), osoby fizyczne prowadzące działalność gospodarczą. </a:t>
            </a:r>
            <a:endParaRPr lang="pl-PL" dirty="0"/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838" y="5949280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883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b="1" dirty="0" smtClean="0">
                <a:solidFill>
                  <a:schemeClr val="accent1">
                    <a:lumMod val="50000"/>
                  </a:schemeClr>
                </a:solidFill>
              </a:rPr>
              <a:t>PROGRAM DLA OSÓB FIZYCZNYCH</a:t>
            </a:r>
            <a:endParaRPr lang="pl-PL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sz="2800" b="1" dirty="0" smtClean="0"/>
              <a:t>„Ograniczenie </a:t>
            </a:r>
            <a:r>
              <a:rPr lang="pl-PL" sz="2800" b="1" dirty="0"/>
              <a:t>emisji zanieczyszczeń do powietrza poprzez modernizację indywidualnych kotłowni, zakup  </a:t>
            </a:r>
            <a:r>
              <a:rPr lang="pl-PL" sz="2800" b="1" dirty="0" smtClean="0"/>
              <a:t>     i </a:t>
            </a:r>
            <a:r>
              <a:rPr lang="pl-PL" sz="2800" b="1" dirty="0"/>
              <a:t>montaż odnawialnych źródeł energii, termomodernizację </a:t>
            </a:r>
            <a:r>
              <a:rPr lang="pl-PL" sz="2800" b="1" dirty="0" smtClean="0"/>
              <a:t>budynków”</a:t>
            </a:r>
            <a:endParaRPr lang="pl-PL" sz="2800" b="1" dirty="0"/>
          </a:p>
          <a:p>
            <a:endParaRPr lang="pl-PL" dirty="0"/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6716" y="5942147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593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476672"/>
            <a:ext cx="6347713" cy="803176"/>
          </a:xfrm>
        </p:spPr>
        <p:txBody>
          <a:bodyPr>
            <a:noAutofit/>
          </a:bodyPr>
          <a:lstStyle/>
          <a:p>
            <a:r>
              <a:rPr lang="pl-PL" sz="2000" b="1" dirty="0">
                <a:solidFill>
                  <a:schemeClr val="tx1"/>
                </a:solidFill>
              </a:rPr>
              <a:t>Dofinansowaniem objęte są następujące działania </a:t>
            </a:r>
            <a:r>
              <a:rPr lang="pl-PL" sz="2000" b="1" dirty="0" smtClean="0">
                <a:solidFill>
                  <a:schemeClr val="tx1"/>
                </a:solidFill>
              </a:rPr>
              <a:t/>
            </a:r>
            <a:br>
              <a:rPr lang="pl-PL" sz="2000" b="1" dirty="0" smtClean="0">
                <a:solidFill>
                  <a:schemeClr val="tx1"/>
                </a:solidFill>
              </a:rPr>
            </a:br>
            <a:r>
              <a:rPr lang="pl-PL" sz="2000" b="1" dirty="0" smtClean="0">
                <a:solidFill>
                  <a:schemeClr val="tx1"/>
                </a:solidFill>
              </a:rPr>
              <a:t>w </a:t>
            </a:r>
            <a:r>
              <a:rPr lang="pl-PL" sz="2000" b="1" u="sng" dirty="0">
                <a:solidFill>
                  <a:schemeClr val="tx1"/>
                </a:solidFill>
              </a:rPr>
              <a:t>budynkach mieszkalnych jednorodzinnych:</a:t>
            </a:r>
            <a:br>
              <a:rPr lang="pl-PL" sz="2000" b="1" u="sng" dirty="0">
                <a:solidFill>
                  <a:schemeClr val="tx1"/>
                </a:solidFill>
              </a:rPr>
            </a:br>
            <a:endParaRPr lang="pl-PL" sz="2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8" y="1556792"/>
            <a:ext cx="6347714" cy="4484571"/>
          </a:xfrm>
        </p:spPr>
        <p:txBody>
          <a:bodyPr>
            <a:normAutofit lnSpcReduction="10000"/>
          </a:bodyPr>
          <a:lstStyle/>
          <a:p>
            <a:pPr algn="just">
              <a:buFontTx/>
              <a:buAutoNum type="arabicParenR"/>
              <a:tabLst>
                <a:tab pos="-36513" algn="l"/>
              </a:tabLst>
              <a:defRPr/>
            </a:pPr>
            <a:r>
              <a:rPr lang="pl-PL" dirty="0">
                <a:solidFill>
                  <a:schemeClr val="tx1"/>
                </a:solidFill>
              </a:rPr>
              <a:t>wymiana pieców/kotłów na nowoczesne o wyższej sprawności, przy czym instalacja kotłów na paliwa stałe (węgiel, biomasa) co najmniej 4 klasy i wyższej  tylko na terenach, gdzie nie występują przekroczenia norm jakości powietrza,</a:t>
            </a:r>
          </a:p>
          <a:p>
            <a:pPr algn="just">
              <a:buFontTx/>
              <a:buAutoNum type="arabicParenR"/>
              <a:tabLst>
                <a:tab pos="-36513" algn="l"/>
              </a:tabLst>
              <a:defRPr/>
            </a:pPr>
            <a:r>
              <a:rPr lang="pl-PL" dirty="0">
                <a:solidFill>
                  <a:schemeClr val="tx1"/>
                </a:solidFill>
              </a:rPr>
              <a:t>podłączenie do sieci ciepłowniczej lub gazowej              z likwidacją </a:t>
            </a:r>
            <a:r>
              <a:rPr lang="pl-PL" dirty="0" smtClean="0">
                <a:solidFill>
                  <a:schemeClr val="tx1"/>
                </a:solidFill>
              </a:rPr>
              <a:t>kotła/pieca,</a:t>
            </a:r>
          </a:p>
          <a:p>
            <a:pPr algn="just">
              <a:buFontTx/>
              <a:buAutoNum type="arabicParenR"/>
              <a:tabLst>
                <a:tab pos="-36513" algn="l"/>
              </a:tabLst>
              <a:defRPr/>
            </a:pPr>
            <a:r>
              <a:rPr lang="pl-PL" dirty="0" smtClean="0">
                <a:solidFill>
                  <a:schemeClr val="tx1"/>
                </a:solidFill>
              </a:rPr>
              <a:t>termomodernizacja</a:t>
            </a:r>
            <a:r>
              <a:rPr lang="pl-PL" dirty="0">
                <a:solidFill>
                  <a:schemeClr val="tx1"/>
                </a:solidFill>
              </a:rPr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600" dirty="0">
                <a:solidFill>
                  <a:schemeClr val="tx1"/>
                </a:solidFill>
              </a:rPr>
              <a:t>ocieplenie ścian budynków,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600" dirty="0">
                <a:solidFill>
                  <a:schemeClr val="tx1"/>
                </a:solidFill>
              </a:rPr>
              <a:t>ocieplenie dachów, stropodachów,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600" dirty="0">
                <a:solidFill>
                  <a:schemeClr val="tx1"/>
                </a:solidFill>
              </a:rPr>
              <a:t>ocieplenie ścian piwnic, stropów piwnic,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600" dirty="0">
                <a:solidFill>
                  <a:schemeClr val="tx1"/>
                </a:solidFill>
              </a:rPr>
              <a:t>wymiana okien, drzwi zewnętrznych,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600" dirty="0">
                <a:solidFill>
                  <a:schemeClr val="tx1"/>
                </a:solidFill>
              </a:rPr>
              <a:t>wymiana instalacji centralnego ogrzewania i ciepłej wody użytkowej.</a:t>
            </a:r>
          </a:p>
          <a:p>
            <a:pPr algn="just">
              <a:buFontTx/>
              <a:buAutoNum type="arabicParenR"/>
              <a:tabLst>
                <a:tab pos="-36513" algn="l"/>
              </a:tabLst>
              <a:defRPr/>
            </a:pP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838" y="5988901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908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dirty="0">
                <a:solidFill>
                  <a:schemeClr val="tx1"/>
                </a:solidFill>
              </a:rPr>
              <a:t>zakup i montaż kolektorów słonecznych, instalacji fotowoltaicznych, pomp ciepła, instalacji wykorzystujących energię wiatru – produkujących energię TYLKO na potrzeby własne, w ilości odpowiadającej zapotrzebowaniu na energię budynku mieszkalnego jednorodzinnego.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pl-PL" sz="1600" dirty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l-PL" b="1" dirty="0" smtClean="0">
                <a:solidFill>
                  <a:schemeClr val="tx1"/>
                </a:solidFill>
              </a:rPr>
              <a:t>	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l-PL" b="1" dirty="0" smtClean="0">
                <a:solidFill>
                  <a:schemeClr val="tx1"/>
                </a:solidFill>
              </a:rPr>
              <a:t>Pełny </a:t>
            </a:r>
            <a:r>
              <a:rPr lang="pl-PL" b="1" dirty="0">
                <a:solidFill>
                  <a:schemeClr val="tx1"/>
                </a:solidFill>
              </a:rPr>
              <a:t>katalog kosztów kwalifikowanych </a:t>
            </a:r>
            <a:endParaRPr lang="pl-PL" b="1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l-PL" b="1" dirty="0" smtClean="0">
                <a:solidFill>
                  <a:schemeClr val="tx1"/>
                </a:solidFill>
              </a:rPr>
              <a:t>oraz niekwalifikowanych </a:t>
            </a:r>
            <a:r>
              <a:rPr lang="pl-PL" b="1" dirty="0">
                <a:solidFill>
                  <a:schemeClr val="tx1"/>
                </a:solidFill>
              </a:rPr>
              <a:t>określony jest </a:t>
            </a:r>
            <a:endParaRPr lang="pl-PL" b="1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pl-PL" b="1" dirty="0" smtClean="0">
                <a:solidFill>
                  <a:schemeClr val="tx1"/>
                </a:solidFill>
              </a:rPr>
              <a:t>w </a:t>
            </a:r>
            <a:r>
              <a:rPr lang="pl-PL" b="1" dirty="0">
                <a:solidFill>
                  <a:schemeClr val="tx1"/>
                </a:solidFill>
              </a:rPr>
              <a:t>punkcie </a:t>
            </a:r>
            <a:r>
              <a:rPr lang="pl-PL" b="1" dirty="0" smtClean="0">
                <a:solidFill>
                  <a:schemeClr val="tx1"/>
                </a:solidFill>
              </a:rPr>
              <a:t>6 	Programu</a:t>
            </a:r>
            <a:r>
              <a:rPr lang="pl-PL" b="1" dirty="0">
                <a:solidFill>
                  <a:schemeClr val="tx1"/>
                </a:solidFill>
              </a:rPr>
              <a:t>.</a:t>
            </a:r>
          </a:p>
          <a:p>
            <a:endParaRPr lang="pl-PL" dirty="0"/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838" y="5942147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321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091208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</a:rPr>
              <a:t>Warunki </a:t>
            </a:r>
            <a:r>
              <a:rPr lang="pl-PL" sz="2800" b="1" dirty="0" smtClean="0">
                <a:solidFill>
                  <a:schemeClr val="tx1"/>
                </a:solidFill>
              </a:rPr>
              <a:t>dofinansowania w ramach programu dla osób fizycznych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pl-PL" dirty="0">
                <a:solidFill>
                  <a:schemeClr val="tx1"/>
                </a:solidFill>
              </a:rPr>
              <a:t>dofinansowanie w </a:t>
            </a:r>
            <a:r>
              <a:rPr lang="pl-PL" b="1" dirty="0">
                <a:solidFill>
                  <a:schemeClr val="tx1"/>
                </a:solidFill>
              </a:rPr>
              <a:t>formie pożyczki </a:t>
            </a:r>
            <a:r>
              <a:rPr lang="pl-PL" dirty="0">
                <a:solidFill>
                  <a:schemeClr val="tx1"/>
                </a:solidFill>
              </a:rPr>
              <a:t>do </a:t>
            </a:r>
            <a:r>
              <a:rPr lang="pl-PL" b="1" dirty="0">
                <a:solidFill>
                  <a:schemeClr val="tx1"/>
                </a:solidFill>
              </a:rPr>
              <a:t>95% </a:t>
            </a:r>
            <a:r>
              <a:rPr lang="pl-PL" dirty="0">
                <a:solidFill>
                  <a:schemeClr val="tx1"/>
                </a:solidFill>
              </a:rPr>
              <a:t>kosztu 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>
                <a:solidFill>
                  <a:schemeClr val="tx1"/>
                </a:solidFill>
              </a:rPr>
              <a:t>kwalifikowanego zadania,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pl-PL" dirty="0" smtClean="0">
                <a:solidFill>
                  <a:schemeClr val="tx1"/>
                </a:solidFill>
              </a:rPr>
              <a:t>minimalna </a:t>
            </a:r>
            <a:r>
              <a:rPr lang="pl-PL" dirty="0">
                <a:solidFill>
                  <a:schemeClr val="tx1"/>
                </a:solidFill>
              </a:rPr>
              <a:t>kwota pożyczki  </a:t>
            </a:r>
            <a:r>
              <a:rPr lang="pl-PL" b="1" dirty="0">
                <a:solidFill>
                  <a:schemeClr val="tx1"/>
                </a:solidFill>
              </a:rPr>
              <a:t>3.000 zł,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pl-PL" dirty="0" smtClean="0">
                <a:solidFill>
                  <a:schemeClr val="tx1"/>
                </a:solidFill>
              </a:rPr>
              <a:t>oprocentowanie </a:t>
            </a:r>
            <a:r>
              <a:rPr lang="pl-PL" dirty="0">
                <a:solidFill>
                  <a:schemeClr val="tx1"/>
                </a:solidFill>
              </a:rPr>
              <a:t>w wysokości </a:t>
            </a:r>
            <a:r>
              <a:rPr lang="pl-PL" b="1" dirty="0">
                <a:solidFill>
                  <a:schemeClr val="tx1"/>
                </a:solidFill>
              </a:rPr>
              <a:t>2,5% </a:t>
            </a:r>
            <a:r>
              <a:rPr lang="pl-PL" dirty="0">
                <a:solidFill>
                  <a:schemeClr val="tx1"/>
                </a:solidFill>
              </a:rPr>
              <a:t>w stosunku  </a:t>
            </a:r>
            <a:r>
              <a:rPr lang="pl-PL" dirty="0" smtClean="0">
                <a:solidFill>
                  <a:schemeClr val="tx1"/>
                </a:solidFill>
              </a:rPr>
              <a:t>rocznym</a:t>
            </a:r>
            <a:r>
              <a:rPr lang="pl-PL" dirty="0">
                <a:solidFill>
                  <a:schemeClr val="tx1"/>
                </a:solidFill>
              </a:rPr>
              <a:t>,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pl-PL" dirty="0" smtClean="0">
                <a:solidFill>
                  <a:schemeClr val="tx1"/>
                </a:solidFill>
              </a:rPr>
              <a:t>umorzenie </a:t>
            </a:r>
            <a:r>
              <a:rPr lang="pl-PL" dirty="0">
                <a:solidFill>
                  <a:schemeClr val="tx1"/>
                </a:solidFill>
              </a:rPr>
              <a:t>pożyczki do </a:t>
            </a:r>
            <a:r>
              <a:rPr lang="pl-PL" b="1" dirty="0">
                <a:solidFill>
                  <a:schemeClr val="tx1"/>
                </a:solidFill>
              </a:rPr>
              <a:t>25 % </a:t>
            </a:r>
            <a:r>
              <a:rPr lang="pl-PL" dirty="0">
                <a:solidFill>
                  <a:schemeClr val="tx1"/>
                </a:solidFill>
              </a:rPr>
              <a:t>w zależności od okresu spłaty, przy czym maksymalne umorzenie powyżej </a:t>
            </a:r>
            <a:r>
              <a:rPr lang="pl-PL" b="1" dirty="0">
                <a:solidFill>
                  <a:schemeClr val="tx1"/>
                </a:solidFill>
              </a:rPr>
              <a:t>3 lat </a:t>
            </a:r>
            <a:r>
              <a:rPr lang="pl-PL" dirty="0">
                <a:solidFill>
                  <a:schemeClr val="tx1"/>
                </a:solidFill>
              </a:rPr>
              <a:t>spłaty (łącznie z okresem karencji)</a:t>
            </a:r>
          </a:p>
          <a:p>
            <a:endParaRPr lang="pl-PL" dirty="0"/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0692" y="5949280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105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916832"/>
            <a:ext cx="6347714" cy="388077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pl-PL" sz="2400" dirty="0" smtClean="0">
                <a:solidFill>
                  <a:schemeClr val="tx1"/>
                </a:solidFill>
              </a:rPr>
              <a:t>Program </a:t>
            </a:r>
            <a:r>
              <a:rPr lang="pl-PL" sz="2400" dirty="0">
                <a:solidFill>
                  <a:schemeClr val="tx1"/>
                </a:solidFill>
              </a:rPr>
              <a:t>dla osób fizycznych zamieszczony jest </a:t>
            </a:r>
            <a:r>
              <a:rPr lang="pl-PL" sz="2400" dirty="0" smtClean="0">
                <a:solidFill>
                  <a:schemeClr val="tx1"/>
                </a:solidFill>
              </a:rPr>
              <a:t>na </a:t>
            </a:r>
            <a:r>
              <a:rPr lang="pl-PL" sz="2400" dirty="0">
                <a:solidFill>
                  <a:schemeClr val="tx1"/>
                </a:solidFill>
              </a:rPr>
              <a:t>stronie internetowej </a:t>
            </a:r>
            <a:endParaRPr lang="pl-PL" sz="2400" dirty="0" smtClean="0">
              <a:solidFill>
                <a:schemeClr val="tx1"/>
              </a:solidFill>
            </a:endParaRPr>
          </a:p>
          <a:p>
            <a:pPr marL="0" indent="0" algn="ctr">
              <a:buNone/>
              <a:defRPr/>
            </a:pPr>
            <a:r>
              <a:rPr lang="pl-PL" sz="2400" dirty="0" err="1" smtClean="0">
                <a:solidFill>
                  <a:schemeClr val="tx1"/>
                </a:solidFill>
              </a:rPr>
              <a:t>WFOŚiGW</a:t>
            </a:r>
            <a:r>
              <a:rPr lang="pl-PL" sz="2400" dirty="0" smtClean="0">
                <a:solidFill>
                  <a:schemeClr val="tx1"/>
                </a:solidFill>
              </a:rPr>
              <a:t> </a:t>
            </a:r>
            <a:r>
              <a:rPr lang="pl-PL" sz="2400" dirty="0">
                <a:solidFill>
                  <a:schemeClr val="tx1"/>
                </a:solidFill>
              </a:rPr>
              <a:t>w Kielcach </a:t>
            </a:r>
            <a:endParaRPr lang="pl-PL" sz="2400" dirty="0" smtClean="0">
              <a:solidFill>
                <a:schemeClr val="tx1"/>
              </a:solidFill>
            </a:endParaRPr>
          </a:p>
          <a:p>
            <a:pPr marL="0" indent="0" algn="ctr">
              <a:buNone/>
              <a:defRPr/>
            </a:pPr>
            <a:r>
              <a:rPr lang="pl-PL" dirty="0" smtClean="0">
                <a:solidFill>
                  <a:schemeClr val="tx1"/>
                </a:solidFill>
                <a:hlinkClick r:id="rId2"/>
              </a:rPr>
              <a:t>www.wfos.com.pl</a:t>
            </a:r>
            <a:r>
              <a:rPr lang="pl-PL" dirty="0" smtClean="0">
                <a:solidFill>
                  <a:schemeClr val="tx1"/>
                </a:solidFill>
              </a:rPr>
              <a:t> w </a:t>
            </a:r>
            <a:r>
              <a:rPr lang="pl-PL" dirty="0">
                <a:solidFill>
                  <a:schemeClr val="tx1"/>
                </a:solidFill>
              </a:rPr>
              <a:t>zakładce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</a:rPr>
              <a:t>„PROGRAMY”</a:t>
            </a:r>
            <a:r>
              <a:rPr lang="pl-PL" b="1" dirty="0" smtClean="0">
                <a:solidFill>
                  <a:schemeClr val="tx1"/>
                </a:solidFill>
              </a:rPr>
              <a:t> </a:t>
            </a:r>
          </a:p>
          <a:p>
            <a:pPr marL="0" indent="0" algn="ctr">
              <a:buNone/>
              <a:defRPr/>
            </a:pPr>
            <a:r>
              <a:rPr lang="pl-PL" b="1" u="sng" dirty="0" smtClean="0">
                <a:solidFill>
                  <a:schemeClr val="bg1">
                    <a:lumMod val="50000"/>
                  </a:schemeClr>
                </a:solidFill>
              </a:rPr>
              <a:t>Nabór wniosków do programu w trybie ciągłym</a:t>
            </a:r>
            <a:endParaRPr lang="pl-PL" b="1" u="sng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algn="ctr">
              <a:buNone/>
              <a:defRPr/>
            </a:pPr>
            <a:endParaRPr lang="pl-PL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algn="ctr">
              <a:buNone/>
              <a:defRPr/>
            </a:pPr>
            <a:r>
              <a:rPr lang="pl-P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WOJEWÓDZKI FUNDUSZ NIE </a:t>
            </a:r>
            <a:r>
              <a:rPr 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DOFINANSOWUJE </a:t>
            </a:r>
            <a:endParaRPr lang="pl-PL" dirty="0" smtClean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algn="ctr">
              <a:buNone/>
              <a:defRPr/>
            </a:pPr>
            <a:r>
              <a:rPr lang="pl-P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ZADAŃ ZAKOŃCZONYCH</a:t>
            </a:r>
            <a:r>
              <a:rPr 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!!!</a:t>
            </a:r>
          </a:p>
          <a:p>
            <a:endParaRPr lang="pl-PL" dirty="0"/>
          </a:p>
        </p:txBody>
      </p:sp>
      <p:pic>
        <p:nvPicPr>
          <p:cNvPr id="5" name="Picture 4" descr="logo_inde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5972255"/>
            <a:ext cx="66516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009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2780928"/>
            <a:ext cx="6347714" cy="2232248"/>
          </a:xfrm>
        </p:spPr>
        <p:txBody>
          <a:bodyPr>
            <a:normAutofit lnSpcReduction="10000"/>
          </a:bodyPr>
          <a:lstStyle/>
          <a:p>
            <a:endParaRPr lang="pl-PL" dirty="0" smtClean="0"/>
          </a:p>
          <a:p>
            <a:endParaRPr lang="pl-PL" dirty="0"/>
          </a:p>
          <a:p>
            <a:pPr marL="0" indent="0" algn="ctr">
              <a:buNone/>
            </a:pPr>
            <a:r>
              <a:rPr lang="pl-PL" dirty="0" smtClean="0"/>
              <a:t>Skrzynka mailowa zespołu doradców energetycznych </a:t>
            </a:r>
          </a:p>
          <a:p>
            <a:pPr marL="0" indent="0" algn="ctr">
              <a:buNone/>
            </a:pPr>
            <a:r>
              <a:rPr lang="pl-PL" dirty="0" smtClean="0"/>
              <a:t>w </a:t>
            </a:r>
            <a:r>
              <a:rPr lang="pl-PL" dirty="0" err="1" smtClean="0"/>
              <a:t>WFOŚiGW</a:t>
            </a:r>
            <a:r>
              <a:rPr lang="pl-PL" dirty="0" smtClean="0"/>
              <a:t> w Kielcach</a:t>
            </a:r>
          </a:p>
          <a:p>
            <a:endParaRPr lang="pl-PL" dirty="0"/>
          </a:p>
          <a:p>
            <a:pPr marL="0" indent="0" algn="ctr">
              <a:buNone/>
            </a:pPr>
            <a:r>
              <a:rPr lang="pl-PL" dirty="0" smtClean="0">
                <a:hlinkClick r:id="rId3"/>
              </a:rPr>
              <a:t>doradcy.energetyczni@wfos.com.pl</a:t>
            </a: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18930"/>
            <a:ext cx="4139952" cy="1867621"/>
          </a:xfrm>
          <a:prstGeom prst="rect">
            <a:avLst/>
          </a:prstGeom>
        </p:spPr>
      </p:pic>
      <p:pic>
        <p:nvPicPr>
          <p:cNvPr id="6" name="Obraz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729578"/>
            <a:ext cx="5755005" cy="6769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903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807</TotalTime>
  <Words>1521</Words>
  <Application>Microsoft Office PowerPoint</Application>
  <PresentationFormat>Pokaz na ekranie (4:3)</PresentationFormat>
  <Paragraphs>286</Paragraphs>
  <Slides>36</Slides>
  <Notes>6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37" baseType="lpstr">
      <vt:lpstr>Faseta</vt:lpstr>
      <vt:lpstr> Ogólnopolski system wsparcia doradczego  dla sektora publicznego, mieszkalnictwa  oraz przedsiębiorców w zakresie  efektywności energetycznej oraz OZE </vt:lpstr>
      <vt:lpstr>Ogólnopolski system wsparcia doradczego  dla sektora publicznego, mieszkalnictwa  oraz przedsiębiorców  w zakresie efektywności energetycznej oraz OZE  CEL  OGÓLNY PROJEKTU</vt:lpstr>
      <vt:lpstr>Pakiet energetyczno-klimatyczny 20/20/20</vt:lpstr>
      <vt:lpstr>  CELE SZCZEGÓŁOWE PROJEKTU</vt:lpstr>
      <vt:lpstr>Cel szczegółowy 1: Zwiększenie świadomości  w zakresie rozwoju gospodarki niskoemisyjnej</vt:lpstr>
      <vt:lpstr>Cel szczegółowy 2: Wsparcie gmin w przygotowaniu  i  wdrażaniu Planów Gospodarki Niskoemisyjnej PGN   / SEAP (Plan działań na rzecz zrównoważonej energii)  </vt:lpstr>
      <vt:lpstr> Cel szczegółowy 3: Wsparcie w przygotowaniu i wdrażaniu inwestycji w zakresie efektywności  energetycznej i OZE</vt:lpstr>
      <vt:lpstr>Prezentacja programu PowerPoint</vt:lpstr>
      <vt:lpstr>Prezentacja programu PowerPoint</vt:lpstr>
      <vt:lpstr> PLANY GOSPODARKI NISKOEMISYJNEJ W WOJEWÓDZTWIE ŚWIĘTOKRZYSKIM</vt:lpstr>
      <vt:lpstr>PGN stan na 20.06.2016 r.</vt:lpstr>
      <vt:lpstr>PGN  stan na 20.06.2016 r. </vt:lpstr>
      <vt:lpstr>  Procedura aktualizacji PGN</vt:lpstr>
      <vt:lpstr>Prezentacja programu PowerPoint</vt:lpstr>
      <vt:lpstr>  Gospodarka niskoemisyjna w przedsiębiorstwie</vt:lpstr>
      <vt:lpstr>Co to jest gospodarka niskoemisyjna w przedsiębiorstwie?</vt:lpstr>
      <vt:lpstr> Efektywność energetyczna</vt:lpstr>
      <vt:lpstr>Jakim dokument odpowie nam na pytanie gdzie szukać oszczędności?</vt:lpstr>
      <vt:lpstr>Gospodarka niskoemisyjna w przedsiębiorstwie   </vt:lpstr>
      <vt:lpstr>Gospodarka niskoemisyjna w przedsiębiorstwie   Środki WFOŚiGW w Kielcach</vt:lpstr>
      <vt:lpstr>    Dofinansowanie zadań związanych  z efektywnością energetyczną  z uwzględnieniem OZE  ze środków Wojewódzkiego Funduszu  Ochrony Środowiska  i Gospodarki Wodnej w Kielcach w 2016 roku </vt:lpstr>
      <vt:lpstr>Prezentacja programu PowerPoint</vt:lpstr>
      <vt:lpstr>KRYTERIA WYBORU PRZEDSIĘWZIĘĆ FINANSOWANYCH  ZE ŚRODKÓW WFOŚiGW  w  KIELCACH</vt:lpstr>
      <vt:lpstr>Prezentacja programu PowerPoint</vt:lpstr>
      <vt:lpstr>PRIORYTET GŁÓWNY - wspieranie przedsięwzięć zawartych w priorytetach dziedzinowych, które objęte zostały dofinansowaniem ze środków unijnych </vt:lpstr>
      <vt:lpstr>OCHRONA ATMOSFERY ORAZ OCHRONA PRZED HAŁASEM</vt:lpstr>
      <vt:lpstr>  </vt:lpstr>
      <vt:lpstr>SZCZEGÓŁOWE WARUNKI OTRZYMANIA POMOCY FINANSOWEJ  </vt:lpstr>
      <vt:lpstr> KATALOG KWALIFIKACJI KOSZTÓW  </vt:lpstr>
      <vt:lpstr>Warunki uzyskania pomocy na zadania inwestycyjne</vt:lpstr>
      <vt:lpstr> PROGRAM DLA OSÓB FIZYCZNYCH</vt:lpstr>
      <vt:lpstr>Dofinansowaniem objęte są następujące działania  w budynkach mieszkalnych jednorodzinnych: </vt:lpstr>
      <vt:lpstr>Prezentacja programu PowerPoint</vt:lpstr>
      <vt:lpstr>Warunki dofinansowania w ramach programu dla osób fizycznych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Plany Gospodarki Niskoemisyjnej w Gminach</dc:title>
  <dc:creator>justiks</dc:creator>
  <cp:lastModifiedBy>user</cp:lastModifiedBy>
  <cp:revision>271</cp:revision>
  <cp:lastPrinted>2015-10-15T13:33:08Z</cp:lastPrinted>
  <dcterms:created xsi:type="dcterms:W3CDTF">2015-10-06T15:56:05Z</dcterms:created>
  <dcterms:modified xsi:type="dcterms:W3CDTF">2016-08-12T13:10:31Z</dcterms:modified>
</cp:coreProperties>
</file>